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5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6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theme/theme7.xml" ContentType="application/vnd.openxmlformats-officedocument.theme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38"/>
  </p:notesMasterIdLst>
  <p:handoutMasterIdLst>
    <p:handoutMasterId r:id="rId39"/>
  </p:handoutMasterIdLst>
  <p:sldIdLst>
    <p:sldId id="1408" r:id="rId12"/>
    <p:sldId id="1413" r:id="rId13"/>
    <p:sldId id="1414" r:id="rId14"/>
    <p:sldId id="1415" r:id="rId15"/>
    <p:sldId id="1416" r:id="rId16"/>
    <p:sldId id="1417" r:id="rId17"/>
    <p:sldId id="1418" r:id="rId18"/>
    <p:sldId id="1419" r:id="rId19"/>
    <p:sldId id="1420" r:id="rId20"/>
    <p:sldId id="1432" r:id="rId21"/>
    <p:sldId id="1433" r:id="rId22"/>
    <p:sldId id="1434" r:id="rId23"/>
    <p:sldId id="1436" r:id="rId24"/>
    <p:sldId id="1437" r:id="rId25"/>
    <p:sldId id="1438" r:id="rId26"/>
    <p:sldId id="1439" r:id="rId27"/>
    <p:sldId id="1440" r:id="rId28"/>
    <p:sldId id="1442" r:id="rId29"/>
    <p:sldId id="1443" r:id="rId30"/>
    <p:sldId id="1444" r:id="rId31"/>
    <p:sldId id="1445" r:id="rId32"/>
    <p:sldId id="1446" r:id="rId33"/>
    <p:sldId id="1447" r:id="rId34"/>
    <p:sldId id="1448" r:id="rId35"/>
    <p:sldId id="1450" r:id="rId36"/>
    <p:sldId id="1454" r:id="rId3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FFFFFF"/>
    <a:srgbClr val="BAD80A"/>
    <a:srgbClr val="A80000"/>
    <a:srgbClr val="5C2D91"/>
    <a:srgbClr val="0078D7"/>
    <a:srgbClr val="107C10"/>
    <a:srgbClr val="000000"/>
    <a:srgbClr val="D83B01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15" autoAdjust="0"/>
  </p:normalViewPr>
  <p:slideViewPr>
    <p:cSldViewPr>
      <p:cViewPr varScale="1">
        <p:scale>
          <a:sx n="112" d="100"/>
          <a:sy n="112" d="100"/>
        </p:scale>
        <p:origin x="78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acs" TargetMode="External"/><Relationship Id="rId2" Type="http://schemas.openxmlformats.org/officeDocument/2006/relationships/hyperlink" Target="http://aka.ms/tryservicefabric" TargetMode="External"/><Relationship Id="rId1" Type="http://schemas.openxmlformats.org/officeDocument/2006/relationships/hyperlink" Target="https://functions.azure.com/try" TargetMode="External"/><Relationship Id="rId4" Type="http://schemas.openxmlformats.org/officeDocument/2006/relationships/hyperlink" Target="https://tryappservice.azure.com/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tryservicefabric" TargetMode="External"/><Relationship Id="rId2" Type="http://schemas.openxmlformats.org/officeDocument/2006/relationships/hyperlink" Target="https://functions.azure.com/try" TargetMode="External"/><Relationship Id="rId1" Type="http://schemas.openxmlformats.org/officeDocument/2006/relationships/hyperlink" Target="https://tryappservice.azure.com/" TargetMode="External"/><Relationship Id="rId4" Type="http://schemas.openxmlformats.org/officeDocument/2006/relationships/hyperlink" Target="http://aka.ms/ac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7E863D-C39A-C949-BC8C-4BD923448909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6B1EDE-45BD-874D-9606-E6800B7110CA}">
      <dgm:prSet phldrT="[Text]" custT="1"/>
      <dgm:spPr/>
      <dgm:t>
        <a:bodyPr/>
        <a:lstStyle/>
        <a:p>
          <a:r>
            <a:rPr lang="en-US" sz="3400" dirty="0"/>
            <a:t>Delivering same functionality to multiple deployment environments</a:t>
          </a:r>
        </a:p>
      </dgm:t>
    </dgm:pt>
    <dgm:pt modelId="{3C7EB903-9371-1E46-9977-080D39D9F185}" type="parTrans" cxnId="{38F22D94-38A4-DB4F-B9C8-D1E9165B49F3}">
      <dgm:prSet/>
      <dgm:spPr/>
      <dgm:t>
        <a:bodyPr/>
        <a:lstStyle/>
        <a:p>
          <a:endParaRPr lang="en-US"/>
        </a:p>
      </dgm:t>
    </dgm:pt>
    <dgm:pt modelId="{A2F41ED1-059E-F34C-B795-1D5510278E4D}" type="sibTrans" cxnId="{38F22D94-38A4-DB4F-B9C8-D1E9165B49F3}">
      <dgm:prSet/>
      <dgm:spPr/>
      <dgm:t>
        <a:bodyPr/>
        <a:lstStyle/>
        <a:p>
          <a:endParaRPr lang="en-US"/>
        </a:p>
      </dgm:t>
    </dgm:pt>
    <dgm:pt modelId="{F0A879F0-5F93-4343-A99E-2D29378EC7DF}">
      <dgm:prSet phldrT="[Text]" custT="1"/>
      <dgm:spPr/>
      <dgm:t>
        <a:bodyPr/>
        <a:lstStyle/>
        <a:p>
          <a:r>
            <a:rPr lang="en-US" sz="3400" dirty="0"/>
            <a:t>Ensuring consistency and avoiding dependency hell</a:t>
          </a:r>
        </a:p>
      </dgm:t>
    </dgm:pt>
    <dgm:pt modelId="{C432EBF3-7971-454F-92BC-12D887B63E88}" type="parTrans" cxnId="{D4C531A6-DDA0-014F-A771-68ED3E0B4C81}">
      <dgm:prSet/>
      <dgm:spPr/>
      <dgm:t>
        <a:bodyPr/>
        <a:lstStyle/>
        <a:p>
          <a:endParaRPr lang="en-US"/>
        </a:p>
      </dgm:t>
    </dgm:pt>
    <dgm:pt modelId="{4557E425-01AF-7049-A1D9-C361A1395EC1}" type="sibTrans" cxnId="{D4C531A6-DDA0-014F-A771-68ED3E0B4C81}">
      <dgm:prSet/>
      <dgm:spPr/>
      <dgm:t>
        <a:bodyPr/>
        <a:lstStyle/>
        <a:p>
          <a:endParaRPr lang="en-US"/>
        </a:p>
      </dgm:t>
    </dgm:pt>
    <dgm:pt modelId="{9AD17BDA-EEC9-B24A-B1C5-B1BAA9EA87D1}">
      <dgm:prSet phldrT="[Text]" custT="1"/>
      <dgm:spPr/>
      <dgm:t>
        <a:bodyPr/>
        <a:lstStyle/>
        <a:p>
          <a:r>
            <a:rPr lang="en-US" sz="3400" dirty="0"/>
            <a:t>Unable to migrate and scale apps while maintaining compatibility</a:t>
          </a:r>
        </a:p>
      </dgm:t>
    </dgm:pt>
    <dgm:pt modelId="{5EF387E9-6FA6-FA47-BAD0-EC218AB2E989}" type="parTrans" cxnId="{1D197CB7-2DC3-F041-9075-AC3C8C2D9B57}">
      <dgm:prSet/>
      <dgm:spPr/>
      <dgm:t>
        <a:bodyPr/>
        <a:lstStyle/>
        <a:p>
          <a:endParaRPr lang="en-US"/>
        </a:p>
      </dgm:t>
    </dgm:pt>
    <dgm:pt modelId="{396B5878-7780-8E46-A6F8-68930CC99046}" type="sibTrans" cxnId="{1D197CB7-2DC3-F041-9075-AC3C8C2D9B57}">
      <dgm:prSet/>
      <dgm:spPr/>
      <dgm:t>
        <a:bodyPr/>
        <a:lstStyle/>
        <a:p>
          <a:endParaRPr lang="en-US"/>
        </a:p>
      </dgm:t>
    </dgm:pt>
    <dgm:pt modelId="{F6353E97-F4E7-9F41-91AA-9CE8C8FD44B0}" type="pres">
      <dgm:prSet presAssocID="{957E863D-C39A-C949-BC8C-4BD923448909}" presName="Name0" presStyleCnt="0">
        <dgm:presLayoutVars>
          <dgm:chMax val="7"/>
          <dgm:chPref val="7"/>
          <dgm:dir/>
        </dgm:presLayoutVars>
      </dgm:prSet>
      <dgm:spPr/>
    </dgm:pt>
    <dgm:pt modelId="{B7B1A5B9-3B56-004F-9F07-77BB2BB79183}" type="pres">
      <dgm:prSet presAssocID="{957E863D-C39A-C949-BC8C-4BD923448909}" presName="Name1" presStyleCnt="0"/>
      <dgm:spPr/>
    </dgm:pt>
    <dgm:pt modelId="{60676460-F4FF-DC4D-B25C-22C5EAF63777}" type="pres">
      <dgm:prSet presAssocID="{957E863D-C39A-C949-BC8C-4BD923448909}" presName="cycle" presStyleCnt="0"/>
      <dgm:spPr/>
    </dgm:pt>
    <dgm:pt modelId="{D488B61A-9703-1741-9F1A-61867C903E08}" type="pres">
      <dgm:prSet presAssocID="{957E863D-C39A-C949-BC8C-4BD923448909}" presName="srcNode" presStyleLbl="node1" presStyleIdx="0" presStyleCnt="3"/>
      <dgm:spPr/>
    </dgm:pt>
    <dgm:pt modelId="{3E033D78-15D5-3941-815F-4A20D919A964}" type="pres">
      <dgm:prSet presAssocID="{957E863D-C39A-C949-BC8C-4BD923448909}" presName="conn" presStyleLbl="parChTrans1D2" presStyleIdx="0" presStyleCnt="1"/>
      <dgm:spPr/>
    </dgm:pt>
    <dgm:pt modelId="{BFAA23D4-7AF1-3A42-A249-FFC96D8CEEE1}" type="pres">
      <dgm:prSet presAssocID="{957E863D-C39A-C949-BC8C-4BD923448909}" presName="extraNode" presStyleLbl="node1" presStyleIdx="0" presStyleCnt="3"/>
      <dgm:spPr/>
    </dgm:pt>
    <dgm:pt modelId="{F2646CFB-9481-684A-9139-69330FABD3D9}" type="pres">
      <dgm:prSet presAssocID="{957E863D-C39A-C949-BC8C-4BD923448909}" presName="dstNode" presStyleLbl="node1" presStyleIdx="0" presStyleCnt="3"/>
      <dgm:spPr/>
    </dgm:pt>
    <dgm:pt modelId="{BC28053F-A8AC-514B-AA9C-CC01CF1280D6}" type="pres">
      <dgm:prSet presAssocID="{8B6B1EDE-45BD-874D-9606-E6800B7110CA}" presName="text_1" presStyleLbl="node1" presStyleIdx="0" presStyleCnt="3">
        <dgm:presLayoutVars>
          <dgm:bulletEnabled val="1"/>
        </dgm:presLayoutVars>
      </dgm:prSet>
      <dgm:spPr/>
    </dgm:pt>
    <dgm:pt modelId="{C5286FF7-3EA7-CC4D-A9DD-23DCFDEAC553}" type="pres">
      <dgm:prSet presAssocID="{8B6B1EDE-45BD-874D-9606-E6800B7110CA}" presName="accent_1" presStyleCnt="0"/>
      <dgm:spPr/>
    </dgm:pt>
    <dgm:pt modelId="{B0A269CC-2828-694B-9966-C59A4D922CAA}" type="pres">
      <dgm:prSet presAssocID="{8B6B1EDE-45BD-874D-9606-E6800B7110CA}" presName="accentRepeatNode" presStyleLbl="solidFgAcc1" presStyleIdx="0" presStyleCnt="3"/>
      <dgm:spPr/>
    </dgm:pt>
    <dgm:pt modelId="{884160FF-5BDC-6B42-8288-7819A155141B}" type="pres">
      <dgm:prSet presAssocID="{F0A879F0-5F93-4343-A99E-2D29378EC7DF}" presName="text_2" presStyleLbl="node1" presStyleIdx="1" presStyleCnt="3">
        <dgm:presLayoutVars>
          <dgm:bulletEnabled val="1"/>
        </dgm:presLayoutVars>
      </dgm:prSet>
      <dgm:spPr/>
    </dgm:pt>
    <dgm:pt modelId="{76D9001C-8671-F947-A494-B05A742AF3E8}" type="pres">
      <dgm:prSet presAssocID="{F0A879F0-5F93-4343-A99E-2D29378EC7DF}" presName="accent_2" presStyleCnt="0"/>
      <dgm:spPr/>
    </dgm:pt>
    <dgm:pt modelId="{08DB3915-B5EC-784F-8C6C-18EBCBBF68AE}" type="pres">
      <dgm:prSet presAssocID="{F0A879F0-5F93-4343-A99E-2D29378EC7DF}" presName="accentRepeatNode" presStyleLbl="solidFgAcc1" presStyleIdx="1" presStyleCnt="3"/>
      <dgm:spPr/>
    </dgm:pt>
    <dgm:pt modelId="{24C20123-8FE7-3A42-A85B-D88CF876E7D5}" type="pres">
      <dgm:prSet presAssocID="{9AD17BDA-EEC9-B24A-B1C5-B1BAA9EA87D1}" presName="text_3" presStyleLbl="node1" presStyleIdx="2" presStyleCnt="3">
        <dgm:presLayoutVars>
          <dgm:bulletEnabled val="1"/>
        </dgm:presLayoutVars>
      </dgm:prSet>
      <dgm:spPr/>
    </dgm:pt>
    <dgm:pt modelId="{59F423EF-A67E-934F-8EA5-75DB5A2D34D8}" type="pres">
      <dgm:prSet presAssocID="{9AD17BDA-EEC9-B24A-B1C5-B1BAA9EA87D1}" presName="accent_3" presStyleCnt="0"/>
      <dgm:spPr/>
    </dgm:pt>
    <dgm:pt modelId="{4789AA69-1F6B-3B46-91D8-73CEB1BC46CA}" type="pres">
      <dgm:prSet presAssocID="{9AD17BDA-EEC9-B24A-B1C5-B1BAA9EA87D1}" presName="accentRepeatNode" presStyleLbl="solidFgAcc1" presStyleIdx="2" presStyleCnt="3"/>
      <dgm:spPr/>
    </dgm:pt>
  </dgm:ptLst>
  <dgm:cxnLst>
    <dgm:cxn modelId="{D21D7BDC-FF2B-7F47-B8DA-CFFAE1A69D08}" type="presOf" srcId="{957E863D-C39A-C949-BC8C-4BD923448909}" destId="{F6353E97-F4E7-9F41-91AA-9CE8C8FD44B0}" srcOrd="0" destOrd="0" presId="urn:microsoft.com/office/officeart/2008/layout/VerticalCurvedList"/>
    <dgm:cxn modelId="{8C2AD7BB-724D-C641-8115-DF821C04B5D7}" type="presOf" srcId="{A2F41ED1-059E-F34C-B795-1D5510278E4D}" destId="{3E033D78-15D5-3941-815F-4A20D919A964}" srcOrd="0" destOrd="0" presId="urn:microsoft.com/office/officeart/2008/layout/VerticalCurvedList"/>
    <dgm:cxn modelId="{45213875-40C3-694D-9954-4115EE60EA71}" type="presOf" srcId="{F0A879F0-5F93-4343-A99E-2D29378EC7DF}" destId="{884160FF-5BDC-6B42-8288-7819A155141B}" srcOrd="0" destOrd="0" presId="urn:microsoft.com/office/officeart/2008/layout/VerticalCurvedList"/>
    <dgm:cxn modelId="{1D197CB7-2DC3-F041-9075-AC3C8C2D9B57}" srcId="{957E863D-C39A-C949-BC8C-4BD923448909}" destId="{9AD17BDA-EEC9-B24A-B1C5-B1BAA9EA87D1}" srcOrd="2" destOrd="0" parTransId="{5EF387E9-6FA6-FA47-BAD0-EC218AB2E989}" sibTransId="{396B5878-7780-8E46-A6F8-68930CC99046}"/>
    <dgm:cxn modelId="{38F22D94-38A4-DB4F-B9C8-D1E9165B49F3}" srcId="{957E863D-C39A-C949-BC8C-4BD923448909}" destId="{8B6B1EDE-45BD-874D-9606-E6800B7110CA}" srcOrd="0" destOrd="0" parTransId="{3C7EB903-9371-1E46-9977-080D39D9F185}" sibTransId="{A2F41ED1-059E-F34C-B795-1D5510278E4D}"/>
    <dgm:cxn modelId="{D4C531A6-DDA0-014F-A771-68ED3E0B4C81}" srcId="{957E863D-C39A-C949-BC8C-4BD923448909}" destId="{F0A879F0-5F93-4343-A99E-2D29378EC7DF}" srcOrd="1" destOrd="0" parTransId="{C432EBF3-7971-454F-92BC-12D887B63E88}" sibTransId="{4557E425-01AF-7049-A1D9-C361A1395EC1}"/>
    <dgm:cxn modelId="{C9DDEA5F-BA5D-C542-9532-41353402CC91}" type="presOf" srcId="{8B6B1EDE-45BD-874D-9606-E6800B7110CA}" destId="{BC28053F-A8AC-514B-AA9C-CC01CF1280D6}" srcOrd="0" destOrd="0" presId="urn:microsoft.com/office/officeart/2008/layout/VerticalCurvedList"/>
    <dgm:cxn modelId="{7837FBEE-C15C-2442-BFF5-BE8010F2B0BD}" type="presOf" srcId="{9AD17BDA-EEC9-B24A-B1C5-B1BAA9EA87D1}" destId="{24C20123-8FE7-3A42-A85B-D88CF876E7D5}" srcOrd="0" destOrd="0" presId="urn:microsoft.com/office/officeart/2008/layout/VerticalCurvedList"/>
    <dgm:cxn modelId="{6126A326-9465-984E-93D1-E1AC11022E3F}" type="presParOf" srcId="{F6353E97-F4E7-9F41-91AA-9CE8C8FD44B0}" destId="{B7B1A5B9-3B56-004F-9F07-77BB2BB79183}" srcOrd="0" destOrd="0" presId="urn:microsoft.com/office/officeart/2008/layout/VerticalCurvedList"/>
    <dgm:cxn modelId="{5844B6B0-CF4B-0048-A940-7C6A815C79B9}" type="presParOf" srcId="{B7B1A5B9-3B56-004F-9F07-77BB2BB79183}" destId="{60676460-F4FF-DC4D-B25C-22C5EAF63777}" srcOrd="0" destOrd="0" presId="urn:microsoft.com/office/officeart/2008/layout/VerticalCurvedList"/>
    <dgm:cxn modelId="{DA43038E-3422-1046-920D-F6FDD72EF677}" type="presParOf" srcId="{60676460-F4FF-DC4D-B25C-22C5EAF63777}" destId="{D488B61A-9703-1741-9F1A-61867C903E08}" srcOrd="0" destOrd="0" presId="urn:microsoft.com/office/officeart/2008/layout/VerticalCurvedList"/>
    <dgm:cxn modelId="{6620F6C6-8361-6C48-9AA8-EB5CF471A4D4}" type="presParOf" srcId="{60676460-F4FF-DC4D-B25C-22C5EAF63777}" destId="{3E033D78-15D5-3941-815F-4A20D919A964}" srcOrd="1" destOrd="0" presId="urn:microsoft.com/office/officeart/2008/layout/VerticalCurvedList"/>
    <dgm:cxn modelId="{8E4FB6E7-B258-4E49-9177-BA0C03795971}" type="presParOf" srcId="{60676460-F4FF-DC4D-B25C-22C5EAF63777}" destId="{BFAA23D4-7AF1-3A42-A249-FFC96D8CEEE1}" srcOrd="2" destOrd="0" presId="urn:microsoft.com/office/officeart/2008/layout/VerticalCurvedList"/>
    <dgm:cxn modelId="{DC0D4C50-DF23-CE41-9911-C97013FBD6E0}" type="presParOf" srcId="{60676460-F4FF-DC4D-B25C-22C5EAF63777}" destId="{F2646CFB-9481-684A-9139-69330FABD3D9}" srcOrd="3" destOrd="0" presId="urn:microsoft.com/office/officeart/2008/layout/VerticalCurvedList"/>
    <dgm:cxn modelId="{D6D86257-13CA-B64C-BAA4-AFBCB425850A}" type="presParOf" srcId="{B7B1A5B9-3B56-004F-9F07-77BB2BB79183}" destId="{BC28053F-A8AC-514B-AA9C-CC01CF1280D6}" srcOrd="1" destOrd="0" presId="urn:microsoft.com/office/officeart/2008/layout/VerticalCurvedList"/>
    <dgm:cxn modelId="{F5ED3682-C3EC-7A4A-9AA5-A5A56321D26B}" type="presParOf" srcId="{B7B1A5B9-3B56-004F-9F07-77BB2BB79183}" destId="{C5286FF7-3EA7-CC4D-A9DD-23DCFDEAC553}" srcOrd="2" destOrd="0" presId="urn:microsoft.com/office/officeart/2008/layout/VerticalCurvedList"/>
    <dgm:cxn modelId="{F152E444-F2CA-9B4A-B0A5-912FFEBB8547}" type="presParOf" srcId="{C5286FF7-3EA7-CC4D-A9DD-23DCFDEAC553}" destId="{B0A269CC-2828-694B-9966-C59A4D922CAA}" srcOrd="0" destOrd="0" presId="urn:microsoft.com/office/officeart/2008/layout/VerticalCurvedList"/>
    <dgm:cxn modelId="{161287D6-915B-674B-8F8E-80E5B5299E4F}" type="presParOf" srcId="{B7B1A5B9-3B56-004F-9F07-77BB2BB79183}" destId="{884160FF-5BDC-6B42-8288-7819A155141B}" srcOrd="3" destOrd="0" presId="urn:microsoft.com/office/officeart/2008/layout/VerticalCurvedList"/>
    <dgm:cxn modelId="{4D39FFE7-2293-AA46-944F-7539136A07B5}" type="presParOf" srcId="{B7B1A5B9-3B56-004F-9F07-77BB2BB79183}" destId="{76D9001C-8671-F947-A494-B05A742AF3E8}" srcOrd="4" destOrd="0" presId="urn:microsoft.com/office/officeart/2008/layout/VerticalCurvedList"/>
    <dgm:cxn modelId="{DE6E3960-D9B2-B34A-ADE6-9EA6D876ED9A}" type="presParOf" srcId="{76D9001C-8671-F947-A494-B05A742AF3E8}" destId="{08DB3915-B5EC-784F-8C6C-18EBCBBF68AE}" srcOrd="0" destOrd="0" presId="urn:microsoft.com/office/officeart/2008/layout/VerticalCurvedList"/>
    <dgm:cxn modelId="{4FA411F7-58FD-A04C-A81F-85CC0DE7E105}" type="presParOf" srcId="{B7B1A5B9-3B56-004F-9F07-77BB2BB79183}" destId="{24C20123-8FE7-3A42-A85B-D88CF876E7D5}" srcOrd="5" destOrd="0" presId="urn:microsoft.com/office/officeart/2008/layout/VerticalCurvedList"/>
    <dgm:cxn modelId="{5E7464DA-F072-514F-AF7E-9BC0D140FE18}" type="presParOf" srcId="{B7B1A5B9-3B56-004F-9F07-77BB2BB79183}" destId="{59F423EF-A67E-934F-8EA5-75DB5A2D34D8}" srcOrd="6" destOrd="0" presId="urn:microsoft.com/office/officeart/2008/layout/VerticalCurvedList"/>
    <dgm:cxn modelId="{844E602A-24DD-9148-A5C5-8C282B9D246E}" type="presParOf" srcId="{59F423EF-A67E-934F-8EA5-75DB5A2D34D8}" destId="{4789AA69-1F6B-3B46-91D8-73CEB1BC46C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C3EDEC-2B21-3A49-B217-4BB061D36276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5C321D-EA58-DF40-8867-8E6F06E6D173}">
      <dgm:prSet phldrT="[Text]"/>
      <dgm:spPr/>
      <dgm:t>
        <a:bodyPr/>
        <a:lstStyle/>
        <a:p>
          <a:r>
            <a:rPr lang="en-US" dirty="0"/>
            <a:t>Large size can make it difficult to move images easily across environments</a:t>
          </a:r>
        </a:p>
      </dgm:t>
    </dgm:pt>
    <dgm:pt modelId="{8C27967B-D2EA-6148-B302-51F9C5008566}" type="parTrans" cxnId="{6510C1C9-1093-B440-A648-E3E8AF53B9AE}">
      <dgm:prSet/>
      <dgm:spPr/>
      <dgm:t>
        <a:bodyPr/>
        <a:lstStyle/>
        <a:p>
          <a:endParaRPr lang="en-US"/>
        </a:p>
      </dgm:t>
    </dgm:pt>
    <dgm:pt modelId="{D7115DB0-980A-5A4D-BCBF-04579210442F}" type="sibTrans" cxnId="{6510C1C9-1093-B440-A648-E3E8AF53B9AE}">
      <dgm:prSet/>
      <dgm:spPr/>
      <dgm:t>
        <a:bodyPr/>
        <a:lstStyle/>
        <a:p>
          <a:endParaRPr lang="en-US"/>
        </a:p>
      </dgm:t>
    </dgm:pt>
    <dgm:pt modelId="{DEB08268-A25A-024B-996F-C53518D5F2BF}">
      <dgm:prSet phldrT="[Text]"/>
      <dgm:spPr/>
      <dgm:t>
        <a:bodyPr/>
        <a:lstStyle/>
        <a:p>
          <a:r>
            <a:rPr lang="en-US" dirty="0"/>
            <a:t>Entire OS needs to be spun up for even writing a simple app</a:t>
          </a:r>
        </a:p>
      </dgm:t>
    </dgm:pt>
    <dgm:pt modelId="{E791F273-54EE-A046-95F7-9CC37B3A44C7}" type="parTrans" cxnId="{D882D12F-DAD8-3A43-B17F-813B5DBAC8F4}">
      <dgm:prSet/>
      <dgm:spPr/>
      <dgm:t>
        <a:bodyPr/>
        <a:lstStyle/>
        <a:p>
          <a:endParaRPr lang="en-US"/>
        </a:p>
      </dgm:t>
    </dgm:pt>
    <dgm:pt modelId="{4E046828-ED3A-E74B-B356-043F4E3A8A23}" type="sibTrans" cxnId="{D882D12F-DAD8-3A43-B17F-813B5DBAC8F4}">
      <dgm:prSet/>
      <dgm:spPr/>
      <dgm:t>
        <a:bodyPr/>
        <a:lstStyle/>
        <a:p>
          <a:endParaRPr lang="en-US"/>
        </a:p>
      </dgm:t>
    </dgm:pt>
    <dgm:pt modelId="{D6F30B55-61EF-FC4F-8610-0A13F1DA723B}">
      <dgm:prSet phldrT="[Text]"/>
      <dgm:spPr/>
      <dgm:t>
        <a:bodyPr/>
        <a:lstStyle/>
        <a:p>
          <a:r>
            <a:rPr lang="en-US" dirty="0"/>
            <a:t> Lack density. Underutilization of host capacity and underlying resources</a:t>
          </a:r>
        </a:p>
      </dgm:t>
    </dgm:pt>
    <dgm:pt modelId="{E29C0707-5ABD-AD4A-A57C-0280143C6474}" type="parTrans" cxnId="{FB1A5698-9E20-F14E-A505-F32C2A7050A4}">
      <dgm:prSet/>
      <dgm:spPr/>
      <dgm:t>
        <a:bodyPr/>
        <a:lstStyle/>
        <a:p>
          <a:endParaRPr lang="en-US"/>
        </a:p>
      </dgm:t>
    </dgm:pt>
    <dgm:pt modelId="{5596A87B-49E8-3D44-80AC-9140708B54C5}" type="sibTrans" cxnId="{FB1A5698-9E20-F14E-A505-F32C2A7050A4}">
      <dgm:prSet/>
      <dgm:spPr/>
      <dgm:t>
        <a:bodyPr/>
        <a:lstStyle/>
        <a:p>
          <a:endParaRPr lang="en-US"/>
        </a:p>
      </dgm:t>
    </dgm:pt>
    <dgm:pt modelId="{A422E21F-9A65-9D47-8B4B-CBB08E41207A}" type="pres">
      <dgm:prSet presAssocID="{EFC3EDEC-2B21-3A49-B217-4BB061D36276}" presName="Name0" presStyleCnt="0">
        <dgm:presLayoutVars>
          <dgm:chMax val="7"/>
          <dgm:chPref val="7"/>
          <dgm:dir/>
        </dgm:presLayoutVars>
      </dgm:prSet>
      <dgm:spPr/>
    </dgm:pt>
    <dgm:pt modelId="{AB2CAEEA-A56C-8744-83F0-3B068BDB5085}" type="pres">
      <dgm:prSet presAssocID="{EFC3EDEC-2B21-3A49-B217-4BB061D36276}" presName="Name1" presStyleCnt="0"/>
      <dgm:spPr/>
    </dgm:pt>
    <dgm:pt modelId="{5597420A-55B9-D24F-AD35-AED4C04E5802}" type="pres">
      <dgm:prSet presAssocID="{EFC3EDEC-2B21-3A49-B217-4BB061D36276}" presName="cycle" presStyleCnt="0"/>
      <dgm:spPr/>
    </dgm:pt>
    <dgm:pt modelId="{D41960EC-5359-7849-8160-17B850351C8C}" type="pres">
      <dgm:prSet presAssocID="{EFC3EDEC-2B21-3A49-B217-4BB061D36276}" presName="srcNode" presStyleLbl="node1" presStyleIdx="0" presStyleCnt="3"/>
      <dgm:spPr/>
    </dgm:pt>
    <dgm:pt modelId="{CC6D6B7B-333C-1A4F-BACB-0C98C73CEFF8}" type="pres">
      <dgm:prSet presAssocID="{EFC3EDEC-2B21-3A49-B217-4BB061D36276}" presName="conn" presStyleLbl="parChTrans1D2" presStyleIdx="0" presStyleCnt="1"/>
      <dgm:spPr/>
    </dgm:pt>
    <dgm:pt modelId="{C86CDDBC-9F75-484F-A878-274D8034E765}" type="pres">
      <dgm:prSet presAssocID="{EFC3EDEC-2B21-3A49-B217-4BB061D36276}" presName="extraNode" presStyleLbl="node1" presStyleIdx="0" presStyleCnt="3"/>
      <dgm:spPr/>
    </dgm:pt>
    <dgm:pt modelId="{A1B606FE-AF08-4F4D-8E5F-9BFDF64511BB}" type="pres">
      <dgm:prSet presAssocID="{EFC3EDEC-2B21-3A49-B217-4BB061D36276}" presName="dstNode" presStyleLbl="node1" presStyleIdx="0" presStyleCnt="3"/>
      <dgm:spPr/>
    </dgm:pt>
    <dgm:pt modelId="{DBC006FF-89FA-1444-9BB6-BE67B50D0DBF}" type="pres">
      <dgm:prSet presAssocID="{485C321D-EA58-DF40-8867-8E6F06E6D173}" presName="text_1" presStyleLbl="node1" presStyleIdx="0" presStyleCnt="3">
        <dgm:presLayoutVars>
          <dgm:bulletEnabled val="1"/>
        </dgm:presLayoutVars>
      </dgm:prSet>
      <dgm:spPr/>
    </dgm:pt>
    <dgm:pt modelId="{FC04A2EB-75A0-244E-B25E-2CA4A1495DCA}" type="pres">
      <dgm:prSet presAssocID="{485C321D-EA58-DF40-8867-8E6F06E6D173}" presName="accent_1" presStyleCnt="0"/>
      <dgm:spPr/>
    </dgm:pt>
    <dgm:pt modelId="{049DFF5D-D001-F342-B192-54B00E250849}" type="pres">
      <dgm:prSet presAssocID="{485C321D-EA58-DF40-8867-8E6F06E6D173}" presName="accentRepeatNode" presStyleLbl="solidFgAcc1" presStyleIdx="0" presStyleCnt="3"/>
      <dgm:spPr/>
    </dgm:pt>
    <dgm:pt modelId="{932FADD0-7D26-CF49-A343-43E9499C7F9B}" type="pres">
      <dgm:prSet presAssocID="{DEB08268-A25A-024B-996F-C53518D5F2BF}" presName="text_2" presStyleLbl="node1" presStyleIdx="1" presStyleCnt="3">
        <dgm:presLayoutVars>
          <dgm:bulletEnabled val="1"/>
        </dgm:presLayoutVars>
      </dgm:prSet>
      <dgm:spPr/>
    </dgm:pt>
    <dgm:pt modelId="{82FB1784-9E9B-584B-AD10-FEF2A81AB350}" type="pres">
      <dgm:prSet presAssocID="{DEB08268-A25A-024B-996F-C53518D5F2BF}" presName="accent_2" presStyleCnt="0"/>
      <dgm:spPr/>
    </dgm:pt>
    <dgm:pt modelId="{7605B07D-F30E-C642-98F0-E81FDC7AB303}" type="pres">
      <dgm:prSet presAssocID="{DEB08268-A25A-024B-996F-C53518D5F2BF}" presName="accentRepeatNode" presStyleLbl="solidFgAcc1" presStyleIdx="1" presStyleCnt="3"/>
      <dgm:spPr/>
    </dgm:pt>
    <dgm:pt modelId="{55DD9F76-F8A3-4944-A80C-61A55F37181A}" type="pres">
      <dgm:prSet presAssocID="{D6F30B55-61EF-FC4F-8610-0A13F1DA723B}" presName="text_3" presStyleLbl="node1" presStyleIdx="2" presStyleCnt="3" custLinFactNeighborX="-359" custLinFactNeighborY="-3643">
        <dgm:presLayoutVars>
          <dgm:bulletEnabled val="1"/>
        </dgm:presLayoutVars>
      </dgm:prSet>
      <dgm:spPr/>
    </dgm:pt>
    <dgm:pt modelId="{C736A06D-F094-F447-AB90-BC3BB6A67075}" type="pres">
      <dgm:prSet presAssocID="{D6F30B55-61EF-FC4F-8610-0A13F1DA723B}" presName="accent_3" presStyleCnt="0"/>
      <dgm:spPr/>
    </dgm:pt>
    <dgm:pt modelId="{A3E1BDF4-3F9C-0F4A-81AD-27E562D79BDF}" type="pres">
      <dgm:prSet presAssocID="{D6F30B55-61EF-FC4F-8610-0A13F1DA723B}" presName="accentRepeatNode" presStyleLbl="solidFgAcc1" presStyleIdx="2" presStyleCnt="3"/>
      <dgm:spPr/>
    </dgm:pt>
  </dgm:ptLst>
  <dgm:cxnLst>
    <dgm:cxn modelId="{FB1A5698-9E20-F14E-A505-F32C2A7050A4}" srcId="{EFC3EDEC-2B21-3A49-B217-4BB061D36276}" destId="{D6F30B55-61EF-FC4F-8610-0A13F1DA723B}" srcOrd="2" destOrd="0" parTransId="{E29C0707-5ABD-AD4A-A57C-0280143C6474}" sibTransId="{5596A87B-49E8-3D44-80AC-9140708B54C5}"/>
    <dgm:cxn modelId="{D882D12F-DAD8-3A43-B17F-813B5DBAC8F4}" srcId="{EFC3EDEC-2B21-3A49-B217-4BB061D36276}" destId="{DEB08268-A25A-024B-996F-C53518D5F2BF}" srcOrd="1" destOrd="0" parTransId="{E791F273-54EE-A046-95F7-9CC37B3A44C7}" sibTransId="{4E046828-ED3A-E74B-B356-043F4E3A8A23}"/>
    <dgm:cxn modelId="{5FCB1961-48E9-0641-B40B-49AE6A89D933}" type="presOf" srcId="{D6F30B55-61EF-FC4F-8610-0A13F1DA723B}" destId="{55DD9F76-F8A3-4944-A80C-61A55F37181A}" srcOrd="0" destOrd="0" presId="urn:microsoft.com/office/officeart/2008/layout/VerticalCurvedList"/>
    <dgm:cxn modelId="{6510C1C9-1093-B440-A648-E3E8AF53B9AE}" srcId="{EFC3EDEC-2B21-3A49-B217-4BB061D36276}" destId="{485C321D-EA58-DF40-8867-8E6F06E6D173}" srcOrd="0" destOrd="0" parTransId="{8C27967B-D2EA-6148-B302-51F9C5008566}" sibTransId="{D7115DB0-980A-5A4D-BCBF-04579210442F}"/>
    <dgm:cxn modelId="{070EACC1-86D0-6746-A271-AA27CC8EBF2B}" type="presOf" srcId="{DEB08268-A25A-024B-996F-C53518D5F2BF}" destId="{932FADD0-7D26-CF49-A343-43E9499C7F9B}" srcOrd="0" destOrd="0" presId="urn:microsoft.com/office/officeart/2008/layout/VerticalCurvedList"/>
    <dgm:cxn modelId="{68F458E8-1901-2F40-AABF-73F10E38D01F}" type="presOf" srcId="{EFC3EDEC-2B21-3A49-B217-4BB061D36276}" destId="{A422E21F-9A65-9D47-8B4B-CBB08E41207A}" srcOrd="0" destOrd="0" presId="urn:microsoft.com/office/officeart/2008/layout/VerticalCurvedList"/>
    <dgm:cxn modelId="{C49B77EA-E5FC-5941-A055-2E33E8C426BE}" type="presOf" srcId="{D7115DB0-980A-5A4D-BCBF-04579210442F}" destId="{CC6D6B7B-333C-1A4F-BACB-0C98C73CEFF8}" srcOrd="0" destOrd="0" presId="urn:microsoft.com/office/officeart/2008/layout/VerticalCurvedList"/>
    <dgm:cxn modelId="{1CC02F16-0B92-824D-8254-E45F13F77AC0}" type="presOf" srcId="{485C321D-EA58-DF40-8867-8E6F06E6D173}" destId="{DBC006FF-89FA-1444-9BB6-BE67B50D0DBF}" srcOrd="0" destOrd="0" presId="urn:microsoft.com/office/officeart/2008/layout/VerticalCurvedList"/>
    <dgm:cxn modelId="{5A036FF5-C737-444F-B811-11381AC1C5C3}" type="presParOf" srcId="{A422E21F-9A65-9D47-8B4B-CBB08E41207A}" destId="{AB2CAEEA-A56C-8744-83F0-3B068BDB5085}" srcOrd="0" destOrd="0" presId="urn:microsoft.com/office/officeart/2008/layout/VerticalCurvedList"/>
    <dgm:cxn modelId="{4EB0897D-DE2B-F449-B69E-0C227A5C76C1}" type="presParOf" srcId="{AB2CAEEA-A56C-8744-83F0-3B068BDB5085}" destId="{5597420A-55B9-D24F-AD35-AED4C04E5802}" srcOrd="0" destOrd="0" presId="urn:microsoft.com/office/officeart/2008/layout/VerticalCurvedList"/>
    <dgm:cxn modelId="{D309E828-448A-C64C-A36C-AA029751ED98}" type="presParOf" srcId="{5597420A-55B9-D24F-AD35-AED4C04E5802}" destId="{D41960EC-5359-7849-8160-17B850351C8C}" srcOrd="0" destOrd="0" presId="urn:microsoft.com/office/officeart/2008/layout/VerticalCurvedList"/>
    <dgm:cxn modelId="{5FDE2676-4F7E-2E4F-ABB5-93905FA8B95E}" type="presParOf" srcId="{5597420A-55B9-D24F-AD35-AED4C04E5802}" destId="{CC6D6B7B-333C-1A4F-BACB-0C98C73CEFF8}" srcOrd="1" destOrd="0" presId="urn:microsoft.com/office/officeart/2008/layout/VerticalCurvedList"/>
    <dgm:cxn modelId="{65891927-A52B-BB4B-99D4-1CE6EDD5D7A3}" type="presParOf" srcId="{5597420A-55B9-D24F-AD35-AED4C04E5802}" destId="{C86CDDBC-9F75-484F-A878-274D8034E765}" srcOrd="2" destOrd="0" presId="urn:microsoft.com/office/officeart/2008/layout/VerticalCurvedList"/>
    <dgm:cxn modelId="{4335A4CA-15E0-954F-8063-2C4ECEEDAC76}" type="presParOf" srcId="{5597420A-55B9-D24F-AD35-AED4C04E5802}" destId="{A1B606FE-AF08-4F4D-8E5F-9BFDF64511BB}" srcOrd="3" destOrd="0" presId="urn:microsoft.com/office/officeart/2008/layout/VerticalCurvedList"/>
    <dgm:cxn modelId="{1D6C1AD3-D1A4-944A-AE3F-EE735960CA63}" type="presParOf" srcId="{AB2CAEEA-A56C-8744-83F0-3B068BDB5085}" destId="{DBC006FF-89FA-1444-9BB6-BE67B50D0DBF}" srcOrd="1" destOrd="0" presId="urn:microsoft.com/office/officeart/2008/layout/VerticalCurvedList"/>
    <dgm:cxn modelId="{974A77DD-B2E6-E045-AE11-798D618AA4D4}" type="presParOf" srcId="{AB2CAEEA-A56C-8744-83F0-3B068BDB5085}" destId="{FC04A2EB-75A0-244E-B25E-2CA4A1495DCA}" srcOrd="2" destOrd="0" presId="urn:microsoft.com/office/officeart/2008/layout/VerticalCurvedList"/>
    <dgm:cxn modelId="{7B31BE76-112F-AE41-9B91-DD2A8E2090D5}" type="presParOf" srcId="{FC04A2EB-75A0-244E-B25E-2CA4A1495DCA}" destId="{049DFF5D-D001-F342-B192-54B00E250849}" srcOrd="0" destOrd="0" presId="urn:microsoft.com/office/officeart/2008/layout/VerticalCurvedList"/>
    <dgm:cxn modelId="{DA980054-A140-8741-8DAE-A0513FA815B1}" type="presParOf" srcId="{AB2CAEEA-A56C-8744-83F0-3B068BDB5085}" destId="{932FADD0-7D26-CF49-A343-43E9499C7F9B}" srcOrd="3" destOrd="0" presId="urn:microsoft.com/office/officeart/2008/layout/VerticalCurvedList"/>
    <dgm:cxn modelId="{58B0ED1A-AC72-0F45-8897-9104C99EDC3E}" type="presParOf" srcId="{AB2CAEEA-A56C-8744-83F0-3B068BDB5085}" destId="{82FB1784-9E9B-584B-AD10-FEF2A81AB350}" srcOrd="4" destOrd="0" presId="urn:microsoft.com/office/officeart/2008/layout/VerticalCurvedList"/>
    <dgm:cxn modelId="{DA78BEDF-71A8-CB4E-9C94-6294E1EFE379}" type="presParOf" srcId="{82FB1784-9E9B-584B-AD10-FEF2A81AB350}" destId="{7605B07D-F30E-C642-98F0-E81FDC7AB303}" srcOrd="0" destOrd="0" presId="urn:microsoft.com/office/officeart/2008/layout/VerticalCurvedList"/>
    <dgm:cxn modelId="{A4DA5363-7E64-054C-B0FE-62B1F729CF2E}" type="presParOf" srcId="{AB2CAEEA-A56C-8744-83F0-3B068BDB5085}" destId="{55DD9F76-F8A3-4944-A80C-61A55F37181A}" srcOrd="5" destOrd="0" presId="urn:microsoft.com/office/officeart/2008/layout/VerticalCurvedList"/>
    <dgm:cxn modelId="{98104362-758F-5646-9FF5-87B35B3043A6}" type="presParOf" srcId="{AB2CAEEA-A56C-8744-83F0-3B068BDB5085}" destId="{C736A06D-F094-F447-AB90-BC3BB6A67075}" srcOrd="6" destOrd="0" presId="urn:microsoft.com/office/officeart/2008/layout/VerticalCurvedList"/>
    <dgm:cxn modelId="{C5D454FB-61A9-2948-81F7-0F636B3214D4}" type="presParOf" srcId="{C736A06D-F094-F447-AB90-BC3BB6A67075}" destId="{A3E1BDF4-3F9C-0F4A-81AD-27E562D79BD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1B9A8E-9B3C-D947-A59F-D6CC13A499A8}" type="doc">
      <dgm:prSet loTypeId="urn:microsoft.com/office/officeart/2008/layout/Lin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90D62D-6957-4B49-856B-F04BFD414D93}">
      <dgm:prSet phldrT="[Text]"/>
      <dgm:spPr/>
      <dgm:t>
        <a:bodyPr/>
        <a:lstStyle/>
        <a:p>
          <a:r>
            <a:rPr lang="en-US" dirty="0"/>
            <a:t>Benefits </a:t>
          </a:r>
        </a:p>
      </dgm:t>
    </dgm:pt>
    <dgm:pt modelId="{DF50F378-6238-734C-94EF-2E3780919C70}" type="parTrans" cxnId="{0B680C98-E5A6-4941-A847-3C9F19DDF746}">
      <dgm:prSet/>
      <dgm:spPr/>
      <dgm:t>
        <a:bodyPr/>
        <a:lstStyle/>
        <a:p>
          <a:endParaRPr lang="en-US"/>
        </a:p>
      </dgm:t>
    </dgm:pt>
    <dgm:pt modelId="{FE89CFC1-C219-1A4C-A024-0E0B5269FC47}" type="sibTrans" cxnId="{0B680C98-E5A6-4941-A847-3C9F19DDF746}">
      <dgm:prSet/>
      <dgm:spPr/>
      <dgm:t>
        <a:bodyPr/>
        <a:lstStyle/>
        <a:p>
          <a:endParaRPr lang="en-US"/>
        </a:p>
      </dgm:t>
    </dgm:pt>
    <dgm:pt modelId="{FBC077CC-87B9-EF4A-AFEF-A9FB392178DD}">
      <dgm:prSet phldrT="[Text]" custT="1"/>
      <dgm:spPr/>
      <dgm:t>
        <a:bodyPr/>
        <a:lstStyle/>
        <a:p>
          <a:pPr rtl="0"/>
          <a:r>
            <a:rPr lang="en-US" sz="2200" dirty="0"/>
            <a:t>Content agnostic: can encapsulate any payload</a:t>
          </a:r>
        </a:p>
      </dgm:t>
    </dgm:pt>
    <dgm:pt modelId="{A9C940C6-B9CC-4342-8B4E-6DBACB73B33B}" type="parTrans" cxnId="{688E8EC9-7B99-CC47-A213-5C22EDC15783}">
      <dgm:prSet/>
      <dgm:spPr/>
      <dgm:t>
        <a:bodyPr/>
        <a:lstStyle/>
        <a:p>
          <a:endParaRPr lang="en-US"/>
        </a:p>
      </dgm:t>
    </dgm:pt>
    <dgm:pt modelId="{E4658F5F-E680-004F-BCE7-246751C1BEC9}" type="sibTrans" cxnId="{688E8EC9-7B99-CC47-A213-5C22EDC15783}">
      <dgm:prSet/>
      <dgm:spPr/>
      <dgm:t>
        <a:bodyPr/>
        <a:lstStyle/>
        <a:p>
          <a:endParaRPr lang="en-US"/>
        </a:p>
      </dgm:t>
    </dgm:pt>
    <dgm:pt modelId="{DE813E7C-A290-2F43-9DF3-07B3BEA1A257}">
      <dgm:prSet phldrT="[Text]" custT="1"/>
      <dgm:spPr/>
      <dgm:t>
        <a:bodyPr/>
        <a:lstStyle/>
        <a:p>
          <a:pPr rtl="0"/>
          <a:r>
            <a:rPr lang="en-US" sz="2200" dirty="0"/>
            <a:t>Hardware agnostic: can run on any hardware - VMS, bare metal, open stack, public IaaS - without modification</a:t>
          </a:r>
        </a:p>
        <a:p>
          <a:pPr rtl="0"/>
          <a:endParaRPr lang="en-US" sz="1800" dirty="0"/>
        </a:p>
      </dgm:t>
    </dgm:pt>
    <dgm:pt modelId="{0C5FF714-4815-8641-A47D-DD66F52AD5FD}" type="parTrans" cxnId="{95591756-45FE-C44E-959E-DEF39DC54AB8}">
      <dgm:prSet/>
      <dgm:spPr/>
      <dgm:t>
        <a:bodyPr/>
        <a:lstStyle/>
        <a:p>
          <a:endParaRPr lang="en-US"/>
        </a:p>
      </dgm:t>
    </dgm:pt>
    <dgm:pt modelId="{749EEA83-9D0B-6D43-88D1-FE5A7D3E5A47}" type="sibTrans" cxnId="{95591756-45FE-C44E-959E-DEF39DC54AB8}">
      <dgm:prSet/>
      <dgm:spPr/>
      <dgm:t>
        <a:bodyPr/>
        <a:lstStyle/>
        <a:p>
          <a:endParaRPr lang="en-US"/>
        </a:p>
      </dgm:t>
    </dgm:pt>
    <dgm:pt modelId="{BD5F105E-9955-4144-BCFB-1A5586315FBE}">
      <dgm:prSet phldrT="[Text]" custT="1"/>
      <dgm:spPr/>
      <dgm:t>
        <a:bodyPr/>
        <a:lstStyle/>
        <a:p>
          <a:pPr rtl="0"/>
          <a:r>
            <a:rPr lang="en-US" sz="2200" dirty="0"/>
            <a:t>Efficient - light weight, no performance or start up penalty, more dense than VMs leading to better utilization of compute resources</a:t>
          </a:r>
        </a:p>
        <a:p>
          <a:pPr rtl="0"/>
          <a:endParaRPr lang="en-US" sz="1400" dirty="0"/>
        </a:p>
        <a:p>
          <a:pPr rtl="0"/>
          <a:endParaRPr lang="en-US" sz="1400" dirty="0"/>
        </a:p>
      </dgm:t>
    </dgm:pt>
    <dgm:pt modelId="{219072B3-323B-EC42-9F66-070F5FF37540}" type="parTrans" cxnId="{69A1E4B2-43B0-5D44-AACB-D1173CA30D64}">
      <dgm:prSet/>
      <dgm:spPr/>
      <dgm:t>
        <a:bodyPr/>
        <a:lstStyle/>
        <a:p>
          <a:endParaRPr lang="en-US"/>
        </a:p>
      </dgm:t>
    </dgm:pt>
    <dgm:pt modelId="{2BA15759-B823-4E4D-8AB6-D8F79249D30B}" type="sibTrans" cxnId="{69A1E4B2-43B0-5D44-AACB-D1173CA30D64}">
      <dgm:prSet/>
      <dgm:spPr/>
      <dgm:t>
        <a:bodyPr/>
        <a:lstStyle/>
        <a:p>
          <a:endParaRPr lang="en-US"/>
        </a:p>
      </dgm:t>
    </dgm:pt>
    <dgm:pt modelId="{CB4DD9C7-3C9B-8545-ACE2-3C2612DDF0C8}">
      <dgm:prSet phldrT="[Text]" custT="1"/>
      <dgm:spPr/>
      <dgm:t>
        <a:bodyPr/>
        <a:lstStyle/>
        <a:p>
          <a:pPr rtl="0"/>
          <a:r>
            <a:rPr lang="en-US" sz="2200" dirty="0"/>
            <a:t>Separation of duties - developer worries about code, ops worries about infrastructure</a:t>
          </a:r>
        </a:p>
      </dgm:t>
    </dgm:pt>
    <dgm:pt modelId="{8DBBAE4F-A1F2-AF4B-A37C-9EE9166BB5BB}" type="parTrans" cxnId="{743EB3F1-8306-D94D-97E1-E9D3B7C2D8B6}">
      <dgm:prSet/>
      <dgm:spPr/>
      <dgm:t>
        <a:bodyPr/>
        <a:lstStyle/>
        <a:p>
          <a:endParaRPr lang="en-US"/>
        </a:p>
      </dgm:t>
    </dgm:pt>
    <dgm:pt modelId="{6837B26D-F733-254A-B072-09C8AB389717}" type="sibTrans" cxnId="{743EB3F1-8306-D94D-97E1-E9D3B7C2D8B6}">
      <dgm:prSet/>
      <dgm:spPr/>
      <dgm:t>
        <a:bodyPr/>
        <a:lstStyle/>
        <a:p>
          <a:endParaRPr lang="en-US"/>
        </a:p>
      </dgm:t>
    </dgm:pt>
    <dgm:pt modelId="{F2043465-9DFD-524E-8F79-D13B0E5DFE2C}">
      <dgm:prSet phldrT="[Text]" custT="1"/>
      <dgm:spPr/>
      <dgm:t>
        <a:bodyPr/>
        <a:lstStyle/>
        <a:p>
          <a:pPr rtl="0"/>
          <a:r>
            <a:rPr lang="en-US" sz="2200" dirty="0"/>
            <a:t>Help in Mode 1 and Mode 2 IT</a:t>
          </a:r>
        </a:p>
      </dgm:t>
    </dgm:pt>
    <dgm:pt modelId="{156993B5-4C89-4B45-8AFC-BF322AAB47D4}" type="parTrans" cxnId="{F58F7C3A-A3A0-E449-9F4F-1FE642B9CBEE}">
      <dgm:prSet/>
      <dgm:spPr/>
      <dgm:t>
        <a:bodyPr/>
        <a:lstStyle/>
        <a:p>
          <a:endParaRPr lang="en-US"/>
        </a:p>
      </dgm:t>
    </dgm:pt>
    <dgm:pt modelId="{CB0748C1-8D53-044F-94FD-CF542E437E2D}" type="sibTrans" cxnId="{F58F7C3A-A3A0-E449-9F4F-1FE642B9CBEE}">
      <dgm:prSet/>
      <dgm:spPr/>
      <dgm:t>
        <a:bodyPr/>
        <a:lstStyle/>
        <a:p>
          <a:endParaRPr lang="en-US"/>
        </a:p>
      </dgm:t>
    </dgm:pt>
    <dgm:pt modelId="{E574A265-257B-C04C-B6A2-0C5F93038EEE}" type="pres">
      <dgm:prSet presAssocID="{CE1B9A8E-9B3C-D947-A59F-D6CC13A499A8}" presName="vert0" presStyleCnt="0">
        <dgm:presLayoutVars>
          <dgm:dir/>
          <dgm:animOne val="branch"/>
          <dgm:animLvl val="lvl"/>
        </dgm:presLayoutVars>
      </dgm:prSet>
      <dgm:spPr/>
    </dgm:pt>
    <dgm:pt modelId="{5ABEDD80-FD33-8243-B617-B69F71BEDA6D}" type="pres">
      <dgm:prSet presAssocID="{5D90D62D-6957-4B49-856B-F04BFD414D93}" presName="thickLine" presStyleLbl="alignNode1" presStyleIdx="0" presStyleCnt="1"/>
      <dgm:spPr/>
    </dgm:pt>
    <dgm:pt modelId="{0FFA696F-97D8-1642-9980-F4087C7A8A8E}" type="pres">
      <dgm:prSet presAssocID="{5D90D62D-6957-4B49-856B-F04BFD414D93}" presName="horz1" presStyleCnt="0"/>
      <dgm:spPr/>
    </dgm:pt>
    <dgm:pt modelId="{C1D2A2DC-CC49-4D46-8FC1-473B64B4F28A}" type="pres">
      <dgm:prSet presAssocID="{5D90D62D-6957-4B49-856B-F04BFD414D93}" presName="tx1" presStyleLbl="revTx" presStyleIdx="0" presStyleCnt="6"/>
      <dgm:spPr/>
    </dgm:pt>
    <dgm:pt modelId="{E03AE96F-BE9A-D94A-839C-9453325CE027}" type="pres">
      <dgm:prSet presAssocID="{5D90D62D-6957-4B49-856B-F04BFD414D93}" presName="vert1" presStyleCnt="0"/>
      <dgm:spPr/>
    </dgm:pt>
    <dgm:pt modelId="{73782D2A-5A6F-2948-B36E-8FFD9FF81A55}" type="pres">
      <dgm:prSet presAssocID="{FBC077CC-87B9-EF4A-AFEF-A9FB392178DD}" presName="vertSpace2a" presStyleCnt="0"/>
      <dgm:spPr/>
    </dgm:pt>
    <dgm:pt modelId="{C3C9E746-103E-8947-9000-E2E357984DF0}" type="pres">
      <dgm:prSet presAssocID="{FBC077CC-87B9-EF4A-AFEF-A9FB392178DD}" presName="horz2" presStyleCnt="0"/>
      <dgm:spPr/>
    </dgm:pt>
    <dgm:pt modelId="{7A9E92AA-1CE7-2C45-B4E9-BE5C9116BE41}" type="pres">
      <dgm:prSet presAssocID="{FBC077CC-87B9-EF4A-AFEF-A9FB392178DD}" presName="horzSpace2" presStyleCnt="0"/>
      <dgm:spPr/>
    </dgm:pt>
    <dgm:pt modelId="{8EDF8FAF-8A47-694D-85A8-150647705368}" type="pres">
      <dgm:prSet presAssocID="{FBC077CC-87B9-EF4A-AFEF-A9FB392178DD}" presName="tx2" presStyleLbl="revTx" presStyleIdx="1" presStyleCnt="6"/>
      <dgm:spPr/>
    </dgm:pt>
    <dgm:pt modelId="{5B24B061-D1B4-1E49-A34C-5E951079EF79}" type="pres">
      <dgm:prSet presAssocID="{FBC077CC-87B9-EF4A-AFEF-A9FB392178DD}" presName="vert2" presStyleCnt="0"/>
      <dgm:spPr/>
    </dgm:pt>
    <dgm:pt modelId="{05F88DD3-01E6-5F48-96E6-CD30D88DCDAE}" type="pres">
      <dgm:prSet presAssocID="{FBC077CC-87B9-EF4A-AFEF-A9FB392178DD}" presName="thinLine2b" presStyleLbl="callout" presStyleIdx="0" presStyleCnt="5"/>
      <dgm:spPr/>
    </dgm:pt>
    <dgm:pt modelId="{DF7829D3-9FCA-814B-93EE-D71AA619236D}" type="pres">
      <dgm:prSet presAssocID="{FBC077CC-87B9-EF4A-AFEF-A9FB392178DD}" presName="vertSpace2b" presStyleCnt="0"/>
      <dgm:spPr/>
    </dgm:pt>
    <dgm:pt modelId="{00BC8042-CE83-7B4F-A525-2C7920507075}" type="pres">
      <dgm:prSet presAssocID="{DE813E7C-A290-2F43-9DF3-07B3BEA1A257}" presName="horz2" presStyleCnt="0"/>
      <dgm:spPr/>
    </dgm:pt>
    <dgm:pt modelId="{E6730EEB-E7F3-7941-BBB2-A1D171956159}" type="pres">
      <dgm:prSet presAssocID="{DE813E7C-A290-2F43-9DF3-07B3BEA1A257}" presName="horzSpace2" presStyleCnt="0"/>
      <dgm:spPr/>
    </dgm:pt>
    <dgm:pt modelId="{410A3111-6EA2-5A4B-BB4B-63D2A67580CC}" type="pres">
      <dgm:prSet presAssocID="{DE813E7C-A290-2F43-9DF3-07B3BEA1A257}" presName="tx2" presStyleLbl="revTx" presStyleIdx="2" presStyleCnt="6"/>
      <dgm:spPr/>
    </dgm:pt>
    <dgm:pt modelId="{E29C342D-B706-564D-988D-C6554FB7A725}" type="pres">
      <dgm:prSet presAssocID="{DE813E7C-A290-2F43-9DF3-07B3BEA1A257}" presName="vert2" presStyleCnt="0"/>
      <dgm:spPr/>
    </dgm:pt>
    <dgm:pt modelId="{C46AC3D8-8294-0B43-B740-5C9764808B3A}" type="pres">
      <dgm:prSet presAssocID="{DE813E7C-A290-2F43-9DF3-07B3BEA1A257}" presName="thinLine2b" presStyleLbl="callout" presStyleIdx="1" presStyleCnt="5"/>
      <dgm:spPr/>
    </dgm:pt>
    <dgm:pt modelId="{79961AF5-AC78-064D-B2C6-0CA48E0FFCCD}" type="pres">
      <dgm:prSet presAssocID="{DE813E7C-A290-2F43-9DF3-07B3BEA1A257}" presName="vertSpace2b" presStyleCnt="0"/>
      <dgm:spPr/>
    </dgm:pt>
    <dgm:pt modelId="{C459C314-93DD-324E-AAEC-4F912A4EA86A}" type="pres">
      <dgm:prSet presAssocID="{BD5F105E-9955-4144-BCFB-1A5586315FBE}" presName="horz2" presStyleCnt="0"/>
      <dgm:spPr/>
    </dgm:pt>
    <dgm:pt modelId="{F8C9021E-0C6B-D345-B702-DDB66F139044}" type="pres">
      <dgm:prSet presAssocID="{BD5F105E-9955-4144-BCFB-1A5586315FBE}" presName="horzSpace2" presStyleCnt="0"/>
      <dgm:spPr/>
    </dgm:pt>
    <dgm:pt modelId="{D675F26E-F44F-F942-8CC6-4B549213EA9E}" type="pres">
      <dgm:prSet presAssocID="{BD5F105E-9955-4144-BCFB-1A5586315FBE}" presName="tx2" presStyleLbl="revTx" presStyleIdx="3" presStyleCnt="6"/>
      <dgm:spPr/>
    </dgm:pt>
    <dgm:pt modelId="{9C4F895E-14B3-9B4A-92C3-DBA2E4CFAF03}" type="pres">
      <dgm:prSet presAssocID="{BD5F105E-9955-4144-BCFB-1A5586315FBE}" presName="vert2" presStyleCnt="0"/>
      <dgm:spPr/>
    </dgm:pt>
    <dgm:pt modelId="{07EF3E75-8661-0B42-AB26-BED0EB55A8CD}" type="pres">
      <dgm:prSet presAssocID="{BD5F105E-9955-4144-BCFB-1A5586315FBE}" presName="thinLine2b" presStyleLbl="callout" presStyleIdx="2" presStyleCnt="5"/>
      <dgm:spPr/>
    </dgm:pt>
    <dgm:pt modelId="{1C14A457-0DFA-B34D-814C-CC0B6C9EC222}" type="pres">
      <dgm:prSet presAssocID="{BD5F105E-9955-4144-BCFB-1A5586315FBE}" presName="vertSpace2b" presStyleCnt="0"/>
      <dgm:spPr/>
    </dgm:pt>
    <dgm:pt modelId="{5EC5991B-374E-4842-B3FB-CBAF86802BB0}" type="pres">
      <dgm:prSet presAssocID="{CB4DD9C7-3C9B-8545-ACE2-3C2612DDF0C8}" presName="horz2" presStyleCnt="0"/>
      <dgm:spPr/>
    </dgm:pt>
    <dgm:pt modelId="{DF87324B-5C06-B248-98BA-75861851E180}" type="pres">
      <dgm:prSet presAssocID="{CB4DD9C7-3C9B-8545-ACE2-3C2612DDF0C8}" presName="horzSpace2" presStyleCnt="0"/>
      <dgm:spPr/>
    </dgm:pt>
    <dgm:pt modelId="{542665C7-E18B-864B-91FC-C127042FF527}" type="pres">
      <dgm:prSet presAssocID="{CB4DD9C7-3C9B-8545-ACE2-3C2612DDF0C8}" presName="tx2" presStyleLbl="revTx" presStyleIdx="4" presStyleCnt="6"/>
      <dgm:spPr/>
    </dgm:pt>
    <dgm:pt modelId="{6BEE309F-462B-AC4D-A9AF-6333AB156B76}" type="pres">
      <dgm:prSet presAssocID="{CB4DD9C7-3C9B-8545-ACE2-3C2612DDF0C8}" presName="vert2" presStyleCnt="0"/>
      <dgm:spPr/>
    </dgm:pt>
    <dgm:pt modelId="{BF975CFA-A441-3048-8A0A-14357A5D96D1}" type="pres">
      <dgm:prSet presAssocID="{CB4DD9C7-3C9B-8545-ACE2-3C2612DDF0C8}" presName="thinLine2b" presStyleLbl="callout" presStyleIdx="3" presStyleCnt="5"/>
      <dgm:spPr/>
    </dgm:pt>
    <dgm:pt modelId="{1FC51C97-CF47-D743-AC4D-0B4BDCA6C470}" type="pres">
      <dgm:prSet presAssocID="{CB4DD9C7-3C9B-8545-ACE2-3C2612DDF0C8}" presName="vertSpace2b" presStyleCnt="0"/>
      <dgm:spPr/>
    </dgm:pt>
    <dgm:pt modelId="{8A9F74A0-6F6F-2140-BB16-7F45D44BD6A2}" type="pres">
      <dgm:prSet presAssocID="{F2043465-9DFD-524E-8F79-D13B0E5DFE2C}" presName="horz2" presStyleCnt="0"/>
      <dgm:spPr/>
    </dgm:pt>
    <dgm:pt modelId="{BB72A4D2-2471-1640-B21B-011B31F14566}" type="pres">
      <dgm:prSet presAssocID="{F2043465-9DFD-524E-8F79-D13B0E5DFE2C}" presName="horzSpace2" presStyleCnt="0"/>
      <dgm:spPr/>
    </dgm:pt>
    <dgm:pt modelId="{16D42427-9114-794E-A801-3E83437D6760}" type="pres">
      <dgm:prSet presAssocID="{F2043465-9DFD-524E-8F79-D13B0E5DFE2C}" presName="tx2" presStyleLbl="revTx" presStyleIdx="5" presStyleCnt="6"/>
      <dgm:spPr/>
    </dgm:pt>
    <dgm:pt modelId="{6D98A7A9-F872-6C4C-849F-CB5712A21659}" type="pres">
      <dgm:prSet presAssocID="{F2043465-9DFD-524E-8F79-D13B0E5DFE2C}" presName="vert2" presStyleCnt="0"/>
      <dgm:spPr/>
    </dgm:pt>
    <dgm:pt modelId="{4FBBC9AF-4E7D-ED42-890A-FB82930AA19E}" type="pres">
      <dgm:prSet presAssocID="{F2043465-9DFD-524E-8F79-D13B0E5DFE2C}" presName="thinLine2b" presStyleLbl="callout" presStyleIdx="4" presStyleCnt="5"/>
      <dgm:spPr/>
    </dgm:pt>
    <dgm:pt modelId="{7AE8BE05-4451-4E43-9F56-229E0BA77D21}" type="pres">
      <dgm:prSet presAssocID="{F2043465-9DFD-524E-8F79-D13B0E5DFE2C}" presName="vertSpace2b" presStyleCnt="0"/>
      <dgm:spPr/>
    </dgm:pt>
  </dgm:ptLst>
  <dgm:cxnLst>
    <dgm:cxn modelId="{F58F7C3A-A3A0-E449-9F4F-1FE642B9CBEE}" srcId="{5D90D62D-6957-4B49-856B-F04BFD414D93}" destId="{F2043465-9DFD-524E-8F79-D13B0E5DFE2C}" srcOrd="4" destOrd="0" parTransId="{156993B5-4C89-4B45-8AFC-BF322AAB47D4}" sibTransId="{CB0748C1-8D53-044F-94FD-CF542E437E2D}"/>
    <dgm:cxn modelId="{69A1E4B2-43B0-5D44-AACB-D1173CA30D64}" srcId="{5D90D62D-6957-4B49-856B-F04BFD414D93}" destId="{BD5F105E-9955-4144-BCFB-1A5586315FBE}" srcOrd="2" destOrd="0" parTransId="{219072B3-323B-EC42-9F66-070F5FF37540}" sibTransId="{2BA15759-B823-4E4D-8AB6-D8F79249D30B}"/>
    <dgm:cxn modelId="{743EB3F1-8306-D94D-97E1-E9D3B7C2D8B6}" srcId="{5D90D62D-6957-4B49-856B-F04BFD414D93}" destId="{CB4DD9C7-3C9B-8545-ACE2-3C2612DDF0C8}" srcOrd="3" destOrd="0" parTransId="{8DBBAE4F-A1F2-AF4B-A37C-9EE9166BB5BB}" sibTransId="{6837B26D-F733-254A-B072-09C8AB389717}"/>
    <dgm:cxn modelId="{6BBCE370-BD52-4C41-BD61-4CB6CBE73B84}" type="presOf" srcId="{CE1B9A8E-9B3C-D947-A59F-D6CC13A499A8}" destId="{E574A265-257B-C04C-B6A2-0C5F93038EEE}" srcOrd="0" destOrd="0" presId="urn:microsoft.com/office/officeart/2008/layout/LinedList"/>
    <dgm:cxn modelId="{4C86C0AA-D09B-4A4A-8F55-25997CAE4CD6}" type="presOf" srcId="{FBC077CC-87B9-EF4A-AFEF-A9FB392178DD}" destId="{8EDF8FAF-8A47-694D-85A8-150647705368}" srcOrd="0" destOrd="0" presId="urn:microsoft.com/office/officeart/2008/layout/LinedList"/>
    <dgm:cxn modelId="{1FEC0D5D-CEAE-A34E-A9A7-F6BDE7B25F60}" type="presOf" srcId="{CB4DD9C7-3C9B-8545-ACE2-3C2612DDF0C8}" destId="{542665C7-E18B-864B-91FC-C127042FF527}" srcOrd="0" destOrd="0" presId="urn:microsoft.com/office/officeart/2008/layout/LinedList"/>
    <dgm:cxn modelId="{06036CDB-C2A7-B843-9A43-8DEE4B76C249}" type="presOf" srcId="{BD5F105E-9955-4144-BCFB-1A5586315FBE}" destId="{D675F26E-F44F-F942-8CC6-4B549213EA9E}" srcOrd="0" destOrd="0" presId="urn:microsoft.com/office/officeart/2008/layout/LinedList"/>
    <dgm:cxn modelId="{70E9B4E7-AC23-9440-A05C-40CA0155FEFD}" type="presOf" srcId="{DE813E7C-A290-2F43-9DF3-07B3BEA1A257}" destId="{410A3111-6EA2-5A4B-BB4B-63D2A67580CC}" srcOrd="0" destOrd="0" presId="urn:microsoft.com/office/officeart/2008/layout/LinedList"/>
    <dgm:cxn modelId="{95591756-45FE-C44E-959E-DEF39DC54AB8}" srcId="{5D90D62D-6957-4B49-856B-F04BFD414D93}" destId="{DE813E7C-A290-2F43-9DF3-07B3BEA1A257}" srcOrd="1" destOrd="0" parTransId="{0C5FF714-4815-8641-A47D-DD66F52AD5FD}" sibTransId="{749EEA83-9D0B-6D43-88D1-FE5A7D3E5A47}"/>
    <dgm:cxn modelId="{512883B2-A285-794A-B946-3FEF752E41D5}" type="presOf" srcId="{5D90D62D-6957-4B49-856B-F04BFD414D93}" destId="{C1D2A2DC-CC49-4D46-8FC1-473B64B4F28A}" srcOrd="0" destOrd="0" presId="urn:microsoft.com/office/officeart/2008/layout/LinedList"/>
    <dgm:cxn modelId="{FB2A657C-E96C-C44F-9E2D-CFD5055D1F3F}" type="presOf" srcId="{F2043465-9DFD-524E-8F79-D13B0E5DFE2C}" destId="{16D42427-9114-794E-A801-3E83437D6760}" srcOrd="0" destOrd="0" presId="urn:microsoft.com/office/officeart/2008/layout/LinedList"/>
    <dgm:cxn modelId="{688E8EC9-7B99-CC47-A213-5C22EDC15783}" srcId="{5D90D62D-6957-4B49-856B-F04BFD414D93}" destId="{FBC077CC-87B9-EF4A-AFEF-A9FB392178DD}" srcOrd="0" destOrd="0" parTransId="{A9C940C6-B9CC-4342-8B4E-6DBACB73B33B}" sibTransId="{E4658F5F-E680-004F-BCE7-246751C1BEC9}"/>
    <dgm:cxn modelId="{0B680C98-E5A6-4941-A847-3C9F19DDF746}" srcId="{CE1B9A8E-9B3C-D947-A59F-D6CC13A499A8}" destId="{5D90D62D-6957-4B49-856B-F04BFD414D93}" srcOrd="0" destOrd="0" parTransId="{DF50F378-6238-734C-94EF-2E3780919C70}" sibTransId="{FE89CFC1-C219-1A4C-A024-0E0B5269FC47}"/>
    <dgm:cxn modelId="{A8DA3E9F-CE1A-B74A-923F-FE60BA9D70F4}" type="presParOf" srcId="{E574A265-257B-C04C-B6A2-0C5F93038EEE}" destId="{5ABEDD80-FD33-8243-B617-B69F71BEDA6D}" srcOrd="0" destOrd="0" presId="urn:microsoft.com/office/officeart/2008/layout/LinedList"/>
    <dgm:cxn modelId="{E59B1CD8-F208-AC4E-82B2-5B7E2452B270}" type="presParOf" srcId="{E574A265-257B-C04C-B6A2-0C5F93038EEE}" destId="{0FFA696F-97D8-1642-9980-F4087C7A8A8E}" srcOrd="1" destOrd="0" presId="urn:microsoft.com/office/officeart/2008/layout/LinedList"/>
    <dgm:cxn modelId="{0CE60EC9-CFBA-FE47-A338-D4478A601D36}" type="presParOf" srcId="{0FFA696F-97D8-1642-9980-F4087C7A8A8E}" destId="{C1D2A2DC-CC49-4D46-8FC1-473B64B4F28A}" srcOrd="0" destOrd="0" presId="urn:microsoft.com/office/officeart/2008/layout/LinedList"/>
    <dgm:cxn modelId="{F622645A-BDD1-B74C-86C3-4B080C7F65E5}" type="presParOf" srcId="{0FFA696F-97D8-1642-9980-F4087C7A8A8E}" destId="{E03AE96F-BE9A-D94A-839C-9453325CE027}" srcOrd="1" destOrd="0" presId="urn:microsoft.com/office/officeart/2008/layout/LinedList"/>
    <dgm:cxn modelId="{AC272215-4FF2-B14E-9148-C1BA4F83637F}" type="presParOf" srcId="{E03AE96F-BE9A-D94A-839C-9453325CE027}" destId="{73782D2A-5A6F-2948-B36E-8FFD9FF81A55}" srcOrd="0" destOrd="0" presId="urn:microsoft.com/office/officeart/2008/layout/LinedList"/>
    <dgm:cxn modelId="{D088CD90-8F82-6746-B415-1F178AB709E2}" type="presParOf" srcId="{E03AE96F-BE9A-D94A-839C-9453325CE027}" destId="{C3C9E746-103E-8947-9000-E2E357984DF0}" srcOrd="1" destOrd="0" presId="urn:microsoft.com/office/officeart/2008/layout/LinedList"/>
    <dgm:cxn modelId="{5FFB617C-E4DE-6943-8339-BFCF7C09DCBD}" type="presParOf" srcId="{C3C9E746-103E-8947-9000-E2E357984DF0}" destId="{7A9E92AA-1CE7-2C45-B4E9-BE5C9116BE41}" srcOrd="0" destOrd="0" presId="urn:microsoft.com/office/officeart/2008/layout/LinedList"/>
    <dgm:cxn modelId="{CD597D60-C8F1-2A4F-9A4C-95E7153564F4}" type="presParOf" srcId="{C3C9E746-103E-8947-9000-E2E357984DF0}" destId="{8EDF8FAF-8A47-694D-85A8-150647705368}" srcOrd="1" destOrd="0" presId="urn:microsoft.com/office/officeart/2008/layout/LinedList"/>
    <dgm:cxn modelId="{4AA7B5D0-AF3F-5A42-9C36-32300069EE30}" type="presParOf" srcId="{C3C9E746-103E-8947-9000-E2E357984DF0}" destId="{5B24B061-D1B4-1E49-A34C-5E951079EF79}" srcOrd="2" destOrd="0" presId="urn:microsoft.com/office/officeart/2008/layout/LinedList"/>
    <dgm:cxn modelId="{9FDD29D4-F790-7C46-8369-809D63E48A1A}" type="presParOf" srcId="{E03AE96F-BE9A-D94A-839C-9453325CE027}" destId="{05F88DD3-01E6-5F48-96E6-CD30D88DCDAE}" srcOrd="2" destOrd="0" presId="urn:microsoft.com/office/officeart/2008/layout/LinedList"/>
    <dgm:cxn modelId="{8B0164DF-2878-ED41-A106-7CEFA69266F6}" type="presParOf" srcId="{E03AE96F-BE9A-D94A-839C-9453325CE027}" destId="{DF7829D3-9FCA-814B-93EE-D71AA619236D}" srcOrd="3" destOrd="0" presId="urn:microsoft.com/office/officeart/2008/layout/LinedList"/>
    <dgm:cxn modelId="{2BA0A0D5-1436-0044-B8C6-B2E77D9C6BB1}" type="presParOf" srcId="{E03AE96F-BE9A-D94A-839C-9453325CE027}" destId="{00BC8042-CE83-7B4F-A525-2C7920507075}" srcOrd="4" destOrd="0" presId="urn:microsoft.com/office/officeart/2008/layout/LinedList"/>
    <dgm:cxn modelId="{7F396FAC-B1E7-4445-850D-C7F2BE924FAB}" type="presParOf" srcId="{00BC8042-CE83-7B4F-A525-2C7920507075}" destId="{E6730EEB-E7F3-7941-BBB2-A1D171956159}" srcOrd="0" destOrd="0" presId="urn:microsoft.com/office/officeart/2008/layout/LinedList"/>
    <dgm:cxn modelId="{1544C50E-AEA7-FE49-BD08-1C366CEA535E}" type="presParOf" srcId="{00BC8042-CE83-7B4F-A525-2C7920507075}" destId="{410A3111-6EA2-5A4B-BB4B-63D2A67580CC}" srcOrd="1" destOrd="0" presId="urn:microsoft.com/office/officeart/2008/layout/LinedList"/>
    <dgm:cxn modelId="{67840C01-014A-424E-B3DD-D74F83E43FF9}" type="presParOf" srcId="{00BC8042-CE83-7B4F-A525-2C7920507075}" destId="{E29C342D-B706-564D-988D-C6554FB7A725}" srcOrd="2" destOrd="0" presId="urn:microsoft.com/office/officeart/2008/layout/LinedList"/>
    <dgm:cxn modelId="{F75B45C1-D40C-DE42-B3D6-B99A274C809B}" type="presParOf" srcId="{E03AE96F-BE9A-D94A-839C-9453325CE027}" destId="{C46AC3D8-8294-0B43-B740-5C9764808B3A}" srcOrd="5" destOrd="0" presId="urn:microsoft.com/office/officeart/2008/layout/LinedList"/>
    <dgm:cxn modelId="{B226FE9C-B873-8F45-97D9-DB33F9336AB3}" type="presParOf" srcId="{E03AE96F-BE9A-D94A-839C-9453325CE027}" destId="{79961AF5-AC78-064D-B2C6-0CA48E0FFCCD}" srcOrd="6" destOrd="0" presId="urn:microsoft.com/office/officeart/2008/layout/LinedList"/>
    <dgm:cxn modelId="{52DF27C0-BF68-654D-B000-0849AE3651AD}" type="presParOf" srcId="{E03AE96F-BE9A-D94A-839C-9453325CE027}" destId="{C459C314-93DD-324E-AAEC-4F912A4EA86A}" srcOrd="7" destOrd="0" presId="urn:microsoft.com/office/officeart/2008/layout/LinedList"/>
    <dgm:cxn modelId="{9B23D23F-E4D6-E84C-B3B3-6E1C51FB52DC}" type="presParOf" srcId="{C459C314-93DD-324E-AAEC-4F912A4EA86A}" destId="{F8C9021E-0C6B-D345-B702-DDB66F139044}" srcOrd="0" destOrd="0" presId="urn:microsoft.com/office/officeart/2008/layout/LinedList"/>
    <dgm:cxn modelId="{E62AF9C2-5412-0944-BFC5-79010822B436}" type="presParOf" srcId="{C459C314-93DD-324E-AAEC-4F912A4EA86A}" destId="{D675F26E-F44F-F942-8CC6-4B549213EA9E}" srcOrd="1" destOrd="0" presId="urn:microsoft.com/office/officeart/2008/layout/LinedList"/>
    <dgm:cxn modelId="{297844D9-9A3A-8743-B852-6F84728812C9}" type="presParOf" srcId="{C459C314-93DD-324E-AAEC-4F912A4EA86A}" destId="{9C4F895E-14B3-9B4A-92C3-DBA2E4CFAF03}" srcOrd="2" destOrd="0" presId="urn:microsoft.com/office/officeart/2008/layout/LinedList"/>
    <dgm:cxn modelId="{AA7F433C-F7B2-2443-99D3-4D496EE3C510}" type="presParOf" srcId="{E03AE96F-BE9A-D94A-839C-9453325CE027}" destId="{07EF3E75-8661-0B42-AB26-BED0EB55A8CD}" srcOrd="8" destOrd="0" presId="urn:microsoft.com/office/officeart/2008/layout/LinedList"/>
    <dgm:cxn modelId="{1D41E425-56FC-DD47-9FAC-82E97E8D00F9}" type="presParOf" srcId="{E03AE96F-BE9A-D94A-839C-9453325CE027}" destId="{1C14A457-0DFA-B34D-814C-CC0B6C9EC222}" srcOrd="9" destOrd="0" presId="urn:microsoft.com/office/officeart/2008/layout/LinedList"/>
    <dgm:cxn modelId="{B7836450-9B35-3E4F-8153-6D3DD3641D30}" type="presParOf" srcId="{E03AE96F-BE9A-D94A-839C-9453325CE027}" destId="{5EC5991B-374E-4842-B3FB-CBAF86802BB0}" srcOrd="10" destOrd="0" presId="urn:microsoft.com/office/officeart/2008/layout/LinedList"/>
    <dgm:cxn modelId="{DD04A4F5-5EE7-E94C-B23E-CC9EC318EAD1}" type="presParOf" srcId="{5EC5991B-374E-4842-B3FB-CBAF86802BB0}" destId="{DF87324B-5C06-B248-98BA-75861851E180}" srcOrd="0" destOrd="0" presId="urn:microsoft.com/office/officeart/2008/layout/LinedList"/>
    <dgm:cxn modelId="{154C675B-2E7B-1248-BF10-DB2512E8F10A}" type="presParOf" srcId="{5EC5991B-374E-4842-B3FB-CBAF86802BB0}" destId="{542665C7-E18B-864B-91FC-C127042FF527}" srcOrd="1" destOrd="0" presId="urn:microsoft.com/office/officeart/2008/layout/LinedList"/>
    <dgm:cxn modelId="{9729866A-7D66-5B49-8818-727DA15A676D}" type="presParOf" srcId="{5EC5991B-374E-4842-B3FB-CBAF86802BB0}" destId="{6BEE309F-462B-AC4D-A9AF-6333AB156B76}" srcOrd="2" destOrd="0" presId="urn:microsoft.com/office/officeart/2008/layout/LinedList"/>
    <dgm:cxn modelId="{A20B0E1E-56CD-E54B-BF47-3DFD067C1C83}" type="presParOf" srcId="{E03AE96F-BE9A-D94A-839C-9453325CE027}" destId="{BF975CFA-A441-3048-8A0A-14357A5D96D1}" srcOrd="11" destOrd="0" presId="urn:microsoft.com/office/officeart/2008/layout/LinedList"/>
    <dgm:cxn modelId="{B03A0436-F4FE-EA42-B75E-524E7D6CFC3C}" type="presParOf" srcId="{E03AE96F-BE9A-D94A-839C-9453325CE027}" destId="{1FC51C97-CF47-D743-AC4D-0B4BDCA6C470}" srcOrd="12" destOrd="0" presId="urn:microsoft.com/office/officeart/2008/layout/LinedList"/>
    <dgm:cxn modelId="{E2FEBCB4-9810-0C4B-B95B-3825F7887DCC}" type="presParOf" srcId="{E03AE96F-BE9A-D94A-839C-9453325CE027}" destId="{8A9F74A0-6F6F-2140-BB16-7F45D44BD6A2}" srcOrd="13" destOrd="0" presId="urn:microsoft.com/office/officeart/2008/layout/LinedList"/>
    <dgm:cxn modelId="{557E7E59-D1C3-A849-9864-508DBB184B39}" type="presParOf" srcId="{8A9F74A0-6F6F-2140-BB16-7F45D44BD6A2}" destId="{BB72A4D2-2471-1640-B21B-011B31F14566}" srcOrd="0" destOrd="0" presId="urn:microsoft.com/office/officeart/2008/layout/LinedList"/>
    <dgm:cxn modelId="{47AA56DF-CF58-504E-9871-3FA17CD533F4}" type="presParOf" srcId="{8A9F74A0-6F6F-2140-BB16-7F45D44BD6A2}" destId="{16D42427-9114-794E-A801-3E83437D6760}" srcOrd="1" destOrd="0" presId="urn:microsoft.com/office/officeart/2008/layout/LinedList"/>
    <dgm:cxn modelId="{AC1AC652-6BA4-694D-9AFA-31F5AC452428}" type="presParOf" srcId="{8A9F74A0-6F6F-2140-BB16-7F45D44BD6A2}" destId="{6D98A7A9-F872-6C4C-849F-CB5712A21659}" srcOrd="2" destOrd="0" presId="urn:microsoft.com/office/officeart/2008/layout/LinedList"/>
    <dgm:cxn modelId="{157F56CE-6BC6-FB47-A268-ADFAB79DAAA9}" type="presParOf" srcId="{E03AE96F-BE9A-D94A-839C-9453325CE027}" destId="{4FBBC9AF-4E7D-ED42-890A-FB82930AA19E}" srcOrd="14" destOrd="0" presId="urn:microsoft.com/office/officeart/2008/layout/LinedList"/>
    <dgm:cxn modelId="{414DD7A2-2543-2644-9142-F5895D20E22D}" type="presParOf" srcId="{E03AE96F-BE9A-D94A-839C-9453325CE027}" destId="{7AE8BE05-4451-4E43-9F56-229E0BA77D21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CC1817B-D6A8-D648-916A-11ACEA18A475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8544AA-55E9-964E-8007-C5A71700B3EA}">
      <dgm:prSet phldrT="[Text]"/>
      <dgm:spPr/>
      <dgm:t>
        <a:bodyPr/>
        <a:lstStyle/>
        <a:p>
          <a:r>
            <a:rPr lang="en-US" dirty="0"/>
            <a:t>Azure App Service</a:t>
          </a:r>
        </a:p>
      </dgm:t>
    </dgm:pt>
    <dgm:pt modelId="{FC915F8C-5C69-604B-9468-EEF6A2EA1ACF}" type="parTrans" cxnId="{A0970F00-F566-4946-91E7-6E20F67BA13D}">
      <dgm:prSet/>
      <dgm:spPr/>
      <dgm:t>
        <a:bodyPr/>
        <a:lstStyle/>
        <a:p>
          <a:endParaRPr lang="en-US"/>
        </a:p>
      </dgm:t>
    </dgm:pt>
    <dgm:pt modelId="{4DD61A79-8A93-A54C-9E9F-5C53FD32FDEB}" type="sibTrans" cxnId="{A0970F00-F566-4946-91E7-6E20F67BA13D}">
      <dgm:prSet/>
      <dgm:spPr/>
      <dgm:t>
        <a:bodyPr/>
        <a:lstStyle/>
        <a:p>
          <a:endParaRPr lang="en-US"/>
        </a:p>
      </dgm:t>
    </dgm:pt>
    <dgm:pt modelId="{7CB826BF-B2A6-1140-A48B-E557C8D5E74F}">
      <dgm:prSet phldrT="[Text]"/>
      <dgm:spPr/>
      <dgm:t>
        <a:bodyPr/>
        <a:lstStyle/>
        <a:p>
          <a:r>
            <a:rPr lang="en-US" dirty="0"/>
            <a:t>Azure Functions</a:t>
          </a:r>
        </a:p>
      </dgm:t>
    </dgm:pt>
    <dgm:pt modelId="{B1A1B916-F419-0749-89EE-01EC3FCBA681}" type="parTrans" cxnId="{41ABA103-0DB5-404D-836B-92B34426A03E}">
      <dgm:prSet/>
      <dgm:spPr/>
      <dgm:t>
        <a:bodyPr/>
        <a:lstStyle/>
        <a:p>
          <a:endParaRPr lang="en-US"/>
        </a:p>
      </dgm:t>
    </dgm:pt>
    <dgm:pt modelId="{600CFAD5-EEEB-8846-80DC-1739FE694108}" type="sibTrans" cxnId="{41ABA103-0DB5-404D-836B-92B34426A03E}">
      <dgm:prSet/>
      <dgm:spPr/>
      <dgm:t>
        <a:bodyPr/>
        <a:lstStyle/>
        <a:p>
          <a:endParaRPr lang="en-US"/>
        </a:p>
      </dgm:t>
    </dgm:pt>
    <dgm:pt modelId="{BC9D604F-847F-4E42-9A3E-A864AE429CF9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Try</a:t>
          </a:r>
          <a:r>
            <a:rPr lang="en-US" dirty="0"/>
            <a:t>: </a:t>
          </a:r>
          <a:r>
            <a:rPr lang="en-US" dirty="0">
              <a:hlinkClick xmlns:r="http://schemas.openxmlformats.org/officeDocument/2006/relationships" r:id="rId1"/>
            </a:rPr>
            <a:t>https://functions.azure.com/try</a:t>
          </a:r>
          <a:endParaRPr lang="en-US" dirty="0"/>
        </a:p>
      </dgm:t>
    </dgm:pt>
    <dgm:pt modelId="{8CFBE4BB-8A72-9447-8891-31496CF1CE93}" type="parTrans" cxnId="{9D32FC65-E5C4-1E43-BC6F-0A0BCA887ECF}">
      <dgm:prSet/>
      <dgm:spPr/>
      <dgm:t>
        <a:bodyPr/>
        <a:lstStyle/>
        <a:p>
          <a:endParaRPr lang="en-US"/>
        </a:p>
      </dgm:t>
    </dgm:pt>
    <dgm:pt modelId="{670352E4-48FB-5741-BEF4-46AA5C55A06F}" type="sibTrans" cxnId="{9D32FC65-E5C4-1E43-BC6F-0A0BCA887ECF}">
      <dgm:prSet/>
      <dgm:spPr/>
      <dgm:t>
        <a:bodyPr/>
        <a:lstStyle/>
        <a:p>
          <a:endParaRPr lang="en-US"/>
        </a:p>
      </dgm:t>
    </dgm:pt>
    <dgm:pt modelId="{D6C33DFD-A927-374B-9E8A-244E6924620F}">
      <dgm:prSet phldrT="[Text]"/>
      <dgm:spPr/>
      <dgm:t>
        <a:bodyPr/>
        <a:lstStyle/>
        <a:p>
          <a:r>
            <a:rPr lang="en-US" dirty="0"/>
            <a:t>Azure Service Fabric</a:t>
          </a:r>
        </a:p>
      </dgm:t>
    </dgm:pt>
    <dgm:pt modelId="{6D889432-A694-0F4A-B46B-ABC23BA8F5CB}" type="parTrans" cxnId="{AC3F64BA-346D-5349-88DB-F448438274CC}">
      <dgm:prSet/>
      <dgm:spPr/>
      <dgm:t>
        <a:bodyPr/>
        <a:lstStyle/>
        <a:p>
          <a:endParaRPr lang="en-US"/>
        </a:p>
      </dgm:t>
    </dgm:pt>
    <dgm:pt modelId="{8EE664EA-6BFB-A348-83A4-2827FAB61EC2}" type="sibTrans" cxnId="{AC3F64BA-346D-5349-88DB-F448438274CC}">
      <dgm:prSet/>
      <dgm:spPr/>
      <dgm:t>
        <a:bodyPr/>
        <a:lstStyle/>
        <a:p>
          <a:endParaRPr lang="en-US"/>
        </a:p>
      </dgm:t>
    </dgm:pt>
    <dgm:pt modelId="{606F866C-63E4-4C4D-8DBA-EFACE75F862F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Try</a:t>
          </a:r>
          <a:r>
            <a:rPr lang="en-US" dirty="0"/>
            <a:t>: </a:t>
          </a:r>
          <a:r>
            <a:rPr lang="en-US" dirty="0">
              <a:hlinkClick xmlns:r="http://schemas.openxmlformats.org/officeDocument/2006/relationships" r:id="rId2"/>
            </a:rPr>
            <a:t>http://aka.ms/tryservicefabric</a:t>
          </a:r>
          <a:endParaRPr lang="en-US" dirty="0"/>
        </a:p>
      </dgm:t>
    </dgm:pt>
    <dgm:pt modelId="{8374890C-CA1E-624F-AD12-3A169B6A8C54}" type="parTrans" cxnId="{4C17CB15-444A-3F4B-8A94-6AFBFB01D900}">
      <dgm:prSet/>
      <dgm:spPr/>
      <dgm:t>
        <a:bodyPr/>
        <a:lstStyle/>
        <a:p>
          <a:endParaRPr lang="en-US"/>
        </a:p>
      </dgm:t>
    </dgm:pt>
    <dgm:pt modelId="{CDC04CAC-2918-484E-8B71-36D42E115304}" type="sibTrans" cxnId="{4C17CB15-444A-3F4B-8A94-6AFBFB01D900}">
      <dgm:prSet/>
      <dgm:spPr/>
      <dgm:t>
        <a:bodyPr/>
        <a:lstStyle/>
        <a:p>
          <a:endParaRPr lang="en-US"/>
        </a:p>
      </dgm:t>
    </dgm:pt>
    <dgm:pt modelId="{E49C87C1-7154-D247-A86C-9195123D6493}">
      <dgm:prSet phldrT="[Text]"/>
      <dgm:spPr/>
      <dgm:t>
        <a:bodyPr/>
        <a:lstStyle/>
        <a:p>
          <a:r>
            <a:rPr lang="en-US" dirty="0"/>
            <a:t>Azure Container Service</a:t>
          </a:r>
        </a:p>
      </dgm:t>
    </dgm:pt>
    <dgm:pt modelId="{8F02449E-9939-6F41-AB0B-1B02FD92B776}" type="parTrans" cxnId="{E2A486F6-1732-7D47-97EB-E0CDF56409CB}">
      <dgm:prSet/>
      <dgm:spPr/>
      <dgm:t>
        <a:bodyPr/>
        <a:lstStyle/>
        <a:p>
          <a:endParaRPr lang="en-US"/>
        </a:p>
      </dgm:t>
    </dgm:pt>
    <dgm:pt modelId="{2B0BFD72-F41C-A948-BE6E-B2E1C39DC075}" type="sibTrans" cxnId="{E2A486F6-1732-7D47-97EB-E0CDF56409CB}">
      <dgm:prSet/>
      <dgm:spPr/>
      <dgm:t>
        <a:bodyPr/>
        <a:lstStyle/>
        <a:p>
          <a:endParaRPr lang="en-US"/>
        </a:p>
      </dgm:t>
    </dgm:pt>
    <dgm:pt modelId="{959B93DE-C645-B243-9278-8FD0A8B876CE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Try</a:t>
          </a:r>
          <a:r>
            <a:rPr lang="en-US" dirty="0"/>
            <a:t>: </a:t>
          </a:r>
          <a:r>
            <a:rPr lang="en-US" dirty="0">
              <a:hlinkClick xmlns:r="http://schemas.openxmlformats.org/officeDocument/2006/relationships" r:id="rId3"/>
            </a:rPr>
            <a:t>http://aka.ms/acs</a:t>
          </a:r>
          <a:endParaRPr lang="en-US" dirty="0"/>
        </a:p>
      </dgm:t>
    </dgm:pt>
    <dgm:pt modelId="{B71E9EBC-421A-F245-8847-7B6CAFC99D54}" type="parTrans" cxnId="{5B262F65-FB29-BA42-B7FA-3E7C85CE70ED}">
      <dgm:prSet/>
      <dgm:spPr/>
      <dgm:t>
        <a:bodyPr/>
        <a:lstStyle/>
        <a:p>
          <a:endParaRPr lang="en-US"/>
        </a:p>
      </dgm:t>
    </dgm:pt>
    <dgm:pt modelId="{EDD53E75-1BDC-D84B-8768-F0BCEE4D8F2F}" type="sibTrans" cxnId="{5B262F65-FB29-BA42-B7FA-3E7C85CE70ED}">
      <dgm:prSet/>
      <dgm:spPr/>
      <dgm:t>
        <a:bodyPr/>
        <a:lstStyle/>
        <a:p>
          <a:endParaRPr lang="en-US"/>
        </a:p>
      </dgm:t>
    </dgm:pt>
    <dgm:pt modelId="{5116884F-9B8B-6E40-B25F-4685FDFF2E9D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Try</a:t>
          </a:r>
          <a:r>
            <a:rPr lang="en-US" dirty="0"/>
            <a:t>: </a:t>
          </a:r>
          <a:r>
            <a:rPr lang="en-US" dirty="0">
              <a:hlinkClick xmlns:r="http://schemas.openxmlformats.org/officeDocument/2006/relationships" r:id="rId4"/>
            </a:rPr>
            <a:t>https://tryappservice.azure.com</a:t>
          </a:r>
          <a:endParaRPr lang="en-US" dirty="0"/>
        </a:p>
      </dgm:t>
    </dgm:pt>
    <dgm:pt modelId="{6A8D00CE-2AF6-8F43-9DF5-066D4B3E0B42}" type="parTrans" cxnId="{57EE3864-B87D-ED41-AEC1-07AD8D923368}">
      <dgm:prSet/>
      <dgm:spPr/>
      <dgm:t>
        <a:bodyPr/>
        <a:lstStyle/>
        <a:p>
          <a:endParaRPr lang="en-US"/>
        </a:p>
      </dgm:t>
    </dgm:pt>
    <dgm:pt modelId="{500D2FB9-8BBF-6C45-976C-BDB9E9638F80}" type="sibTrans" cxnId="{57EE3864-B87D-ED41-AEC1-07AD8D923368}">
      <dgm:prSet/>
      <dgm:spPr/>
      <dgm:t>
        <a:bodyPr/>
        <a:lstStyle/>
        <a:p>
          <a:endParaRPr lang="en-US"/>
        </a:p>
      </dgm:t>
    </dgm:pt>
    <dgm:pt modelId="{953F9612-7504-B64A-8070-41E57E8B7B91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Sessions</a:t>
          </a:r>
          <a:r>
            <a:rPr lang="en-US" dirty="0"/>
            <a:t>: Master modern PaaS for the enterprise with Azure App Service [BRK3205]</a:t>
          </a:r>
        </a:p>
      </dgm:t>
    </dgm:pt>
    <dgm:pt modelId="{6D5BADAC-7604-B049-B4B3-FE619C5E1549}" type="parTrans" cxnId="{CED52893-104C-DA4C-B4C8-176B7FC81A7F}">
      <dgm:prSet/>
      <dgm:spPr/>
      <dgm:t>
        <a:bodyPr/>
        <a:lstStyle/>
        <a:p>
          <a:endParaRPr lang="en-US"/>
        </a:p>
      </dgm:t>
    </dgm:pt>
    <dgm:pt modelId="{5384D6AC-3D8F-7A43-88A8-CF0285548B75}" type="sibTrans" cxnId="{CED52893-104C-DA4C-B4C8-176B7FC81A7F}">
      <dgm:prSet/>
      <dgm:spPr/>
      <dgm:t>
        <a:bodyPr/>
        <a:lstStyle/>
        <a:p>
          <a:endParaRPr lang="en-US"/>
        </a:p>
      </dgm:t>
    </dgm:pt>
    <dgm:pt modelId="{FA544A10-617A-7D41-B9B8-15F1E48342AB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Session</a:t>
          </a:r>
          <a:r>
            <a:rPr lang="en-US" dirty="0"/>
            <a:t>: Build applications with SF [</a:t>
          </a:r>
          <a:r>
            <a:rPr lang="nb-NO" dirty="0"/>
            <a:t>BRK1036]</a:t>
          </a:r>
          <a:endParaRPr lang="en-US" dirty="0"/>
        </a:p>
      </dgm:t>
    </dgm:pt>
    <dgm:pt modelId="{9E685B54-2693-4446-83C1-B3F6D03888A2}" type="parTrans" cxnId="{3A273B64-DDC8-9C4E-9CDF-4C31548925F9}">
      <dgm:prSet/>
      <dgm:spPr/>
      <dgm:t>
        <a:bodyPr/>
        <a:lstStyle/>
        <a:p>
          <a:endParaRPr lang="en-US"/>
        </a:p>
      </dgm:t>
    </dgm:pt>
    <dgm:pt modelId="{D8EBB1E9-D9BC-F047-A006-831CB2571AA9}" type="sibTrans" cxnId="{3A273B64-DDC8-9C4E-9CDF-4C31548925F9}">
      <dgm:prSet/>
      <dgm:spPr/>
      <dgm:t>
        <a:bodyPr/>
        <a:lstStyle/>
        <a:p>
          <a:endParaRPr lang="en-US"/>
        </a:p>
      </dgm:t>
    </dgm:pt>
    <dgm:pt modelId="{10527EFC-4E5B-479A-994D-C3522C77F683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Sessions</a:t>
          </a:r>
          <a:r>
            <a:rPr lang="en-US" dirty="0"/>
            <a:t>: Go </a:t>
          </a:r>
          <a:r>
            <a:rPr lang="en-US" dirty="0" err="1"/>
            <a:t>serverless</a:t>
          </a:r>
          <a:r>
            <a:rPr lang="en-US" dirty="0"/>
            <a:t> for the enterprise with Azure Functions [BRK2250]</a:t>
          </a:r>
        </a:p>
      </dgm:t>
    </dgm:pt>
    <dgm:pt modelId="{2E16C508-73AC-416A-8AE0-116D5CA23258}" type="parTrans" cxnId="{585966A3-A5A6-44E9-B3BA-7BCC7031A7B6}">
      <dgm:prSet/>
      <dgm:spPr/>
      <dgm:t>
        <a:bodyPr/>
        <a:lstStyle/>
        <a:p>
          <a:endParaRPr lang="en-US"/>
        </a:p>
      </dgm:t>
    </dgm:pt>
    <dgm:pt modelId="{A26DF2DE-D0BD-47DE-91C4-B1FA4935F402}" type="sibTrans" cxnId="{585966A3-A5A6-44E9-B3BA-7BCC7031A7B6}">
      <dgm:prSet/>
      <dgm:spPr/>
      <dgm:t>
        <a:bodyPr/>
        <a:lstStyle/>
        <a:p>
          <a:endParaRPr lang="en-US"/>
        </a:p>
      </dgm:t>
    </dgm:pt>
    <dgm:pt modelId="{CBAF4F3D-35A7-4365-9170-818C4CD75485}">
      <dgm:prSet phldrT="[Text]"/>
      <dgm:spPr/>
      <dgm:t>
        <a:bodyPr/>
        <a:lstStyle/>
        <a:p>
          <a:r>
            <a:rPr lang="en-US" b="1" dirty="0">
              <a:solidFill>
                <a:srgbClr val="FF0000"/>
              </a:solidFill>
            </a:rPr>
            <a:t>Sessions</a:t>
          </a:r>
          <a:r>
            <a:rPr lang="en-US" dirty="0"/>
            <a:t>: Deep Dive into ACS [BRK4008]</a:t>
          </a:r>
        </a:p>
      </dgm:t>
    </dgm:pt>
    <dgm:pt modelId="{345CEA4D-6AAA-4E62-8118-9962AFAFC15C}" type="parTrans" cxnId="{190F4BAC-0DC7-4E97-BBC8-71066A1ED170}">
      <dgm:prSet/>
      <dgm:spPr/>
      <dgm:t>
        <a:bodyPr/>
        <a:lstStyle/>
        <a:p>
          <a:endParaRPr lang="en-US"/>
        </a:p>
      </dgm:t>
    </dgm:pt>
    <dgm:pt modelId="{DE69D797-2132-4617-8972-4771F17392DF}" type="sibTrans" cxnId="{190F4BAC-0DC7-4E97-BBC8-71066A1ED170}">
      <dgm:prSet/>
      <dgm:spPr/>
      <dgm:t>
        <a:bodyPr/>
        <a:lstStyle/>
        <a:p>
          <a:endParaRPr lang="en-US"/>
        </a:p>
      </dgm:t>
    </dgm:pt>
    <dgm:pt modelId="{168B46CE-269E-E945-A6E9-63BFB11E2587}" type="pres">
      <dgm:prSet presAssocID="{BCC1817B-D6A8-D648-916A-11ACEA18A475}" presName="Name0" presStyleCnt="0">
        <dgm:presLayoutVars>
          <dgm:dir/>
          <dgm:animLvl val="lvl"/>
          <dgm:resizeHandles val="exact"/>
        </dgm:presLayoutVars>
      </dgm:prSet>
      <dgm:spPr/>
    </dgm:pt>
    <dgm:pt modelId="{13000C4B-FAB8-8448-B859-CDF5E211876C}" type="pres">
      <dgm:prSet presAssocID="{638544AA-55E9-964E-8007-C5A71700B3EA}" presName="linNode" presStyleCnt="0"/>
      <dgm:spPr/>
    </dgm:pt>
    <dgm:pt modelId="{008B8B8E-3711-E144-977B-7BA8B114AE49}" type="pres">
      <dgm:prSet presAssocID="{638544AA-55E9-964E-8007-C5A71700B3EA}" presName="parentText" presStyleLbl="node1" presStyleIdx="0" presStyleCnt="4" custScaleX="78605">
        <dgm:presLayoutVars>
          <dgm:chMax val="1"/>
          <dgm:bulletEnabled val="1"/>
        </dgm:presLayoutVars>
      </dgm:prSet>
      <dgm:spPr/>
    </dgm:pt>
    <dgm:pt modelId="{12758A50-0F5A-804E-9C9C-F498D45668EB}" type="pres">
      <dgm:prSet presAssocID="{638544AA-55E9-964E-8007-C5A71700B3EA}" presName="descendantText" presStyleLbl="alignAccFollowNode1" presStyleIdx="0" presStyleCnt="4" custLinFactNeighborX="0" custLinFactNeighborY="5019">
        <dgm:presLayoutVars>
          <dgm:bulletEnabled val="1"/>
        </dgm:presLayoutVars>
      </dgm:prSet>
      <dgm:spPr/>
    </dgm:pt>
    <dgm:pt modelId="{8F908FEF-DADF-C54C-BDCE-2F6E921CF515}" type="pres">
      <dgm:prSet presAssocID="{4DD61A79-8A93-A54C-9E9F-5C53FD32FDEB}" presName="sp" presStyleCnt="0"/>
      <dgm:spPr/>
    </dgm:pt>
    <dgm:pt modelId="{ECAFCFFA-7969-6D48-89E4-D0BAB6337F6E}" type="pres">
      <dgm:prSet presAssocID="{7CB826BF-B2A6-1140-A48B-E557C8D5E74F}" presName="linNode" presStyleCnt="0"/>
      <dgm:spPr/>
    </dgm:pt>
    <dgm:pt modelId="{534C477F-1F2A-FA45-AAE4-1C59FA14A38C}" type="pres">
      <dgm:prSet presAssocID="{7CB826BF-B2A6-1140-A48B-E557C8D5E74F}" presName="parentText" presStyleLbl="node1" presStyleIdx="1" presStyleCnt="4" custScaleX="78605">
        <dgm:presLayoutVars>
          <dgm:chMax val="1"/>
          <dgm:bulletEnabled val="1"/>
        </dgm:presLayoutVars>
      </dgm:prSet>
      <dgm:spPr/>
    </dgm:pt>
    <dgm:pt modelId="{CA132905-F00F-A647-9BE4-1194BBAB1832}" type="pres">
      <dgm:prSet presAssocID="{7CB826BF-B2A6-1140-A48B-E557C8D5E74F}" presName="descendantText" presStyleLbl="alignAccFollowNode1" presStyleIdx="1" presStyleCnt="4">
        <dgm:presLayoutVars>
          <dgm:bulletEnabled val="1"/>
        </dgm:presLayoutVars>
      </dgm:prSet>
      <dgm:spPr/>
    </dgm:pt>
    <dgm:pt modelId="{42887EAD-08ED-9C4A-B0EF-1785840CE8F7}" type="pres">
      <dgm:prSet presAssocID="{600CFAD5-EEEB-8846-80DC-1739FE694108}" presName="sp" presStyleCnt="0"/>
      <dgm:spPr/>
    </dgm:pt>
    <dgm:pt modelId="{EA3ADD74-F152-7140-BBAE-7AC56F2E8D91}" type="pres">
      <dgm:prSet presAssocID="{D6C33DFD-A927-374B-9E8A-244E6924620F}" presName="linNode" presStyleCnt="0"/>
      <dgm:spPr/>
    </dgm:pt>
    <dgm:pt modelId="{7B0A80DC-0B98-D747-A8D6-1F908D27D8B6}" type="pres">
      <dgm:prSet presAssocID="{D6C33DFD-A927-374B-9E8A-244E6924620F}" presName="parentText" presStyleLbl="node1" presStyleIdx="2" presStyleCnt="4" custScaleX="78605">
        <dgm:presLayoutVars>
          <dgm:chMax val="1"/>
          <dgm:bulletEnabled val="1"/>
        </dgm:presLayoutVars>
      </dgm:prSet>
      <dgm:spPr/>
    </dgm:pt>
    <dgm:pt modelId="{2CC094E4-5CC1-6C4F-9A6D-49C5109E745E}" type="pres">
      <dgm:prSet presAssocID="{D6C33DFD-A927-374B-9E8A-244E6924620F}" presName="descendantText" presStyleLbl="alignAccFollowNode1" presStyleIdx="2" presStyleCnt="4">
        <dgm:presLayoutVars>
          <dgm:bulletEnabled val="1"/>
        </dgm:presLayoutVars>
      </dgm:prSet>
      <dgm:spPr/>
    </dgm:pt>
    <dgm:pt modelId="{6633C04A-4D2D-3845-81E5-973CEF46AA9A}" type="pres">
      <dgm:prSet presAssocID="{8EE664EA-6BFB-A348-83A4-2827FAB61EC2}" presName="sp" presStyleCnt="0"/>
      <dgm:spPr/>
    </dgm:pt>
    <dgm:pt modelId="{8F7EE9CC-805A-2F4B-9C7D-2A61DFA36A3C}" type="pres">
      <dgm:prSet presAssocID="{E49C87C1-7154-D247-A86C-9195123D6493}" presName="linNode" presStyleCnt="0"/>
      <dgm:spPr/>
    </dgm:pt>
    <dgm:pt modelId="{DE55B73B-22DC-EE4A-A5C1-C0518A9367A1}" type="pres">
      <dgm:prSet presAssocID="{E49C87C1-7154-D247-A86C-9195123D6493}" presName="parentText" presStyleLbl="node1" presStyleIdx="3" presStyleCnt="4" custScaleX="78605">
        <dgm:presLayoutVars>
          <dgm:chMax val="1"/>
          <dgm:bulletEnabled val="1"/>
        </dgm:presLayoutVars>
      </dgm:prSet>
      <dgm:spPr/>
    </dgm:pt>
    <dgm:pt modelId="{9C3568C7-455A-B449-8957-82A47605EC7C}" type="pres">
      <dgm:prSet presAssocID="{E49C87C1-7154-D247-A86C-9195123D649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36C2E298-A297-8244-8323-FFBFDB7F9425}" type="presOf" srcId="{BCC1817B-D6A8-D648-916A-11ACEA18A475}" destId="{168B46CE-269E-E945-A6E9-63BFB11E2587}" srcOrd="0" destOrd="0" presId="urn:microsoft.com/office/officeart/2005/8/layout/vList5"/>
    <dgm:cxn modelId="{89CFB2C4-0E09-854A-A449-48CF3EA3C282}" type="presOf" srcId="{606F866C-63E4-4C4D-8DBA-EFACE75F862F}" destId="{2CC094E4-5CC1-6C4F-9A6D-49C5109E745E}" srcOrd="0" destOrd="0" presId="urn:microsoft.com/office/officeart/2005/8/layout/vList5"/>
    <dgm:cxn modelId="{4C17CB15-444A-3F4B-8A94-6AFBFB01D900}" srcId="{D6C33DFD-A927-374B-9E8A-244E6924620F}" destId="{606F866C-63E4-4C4D-8DBA-EFACE75F862F}" srcOrd="0" destOrd="0" parTransId="{8374890C-CA1E-624F-AD12-3A169B6A8C54}" sibTransId="{CDC04CAC-2918-484E-8B71-36D42E115304}"/>
    <dgm:cxn modelId="{CED52893-104C-DA4C-B4C8-176B7FC81A7F}" srcId="{638544AA-55E9-964E-8007-C5A71700B3EA}" destId="{953F9612-7504-B64A-8070-41E57E8B7B91}" srcOrd="1" destOrd="0" parTransId="{6D5BADAC-7604-B049-B4B3-FE619C5E1549}" sibTransId="{5384D6AC-3D8F-7A43-88A8-CF0285548B75}"/>
    <dgm:cxn modelId="{9D32FC65-E5C4-1E43-BC6F-0A0BCA887ECF}" srcId="{7CB826BF-B2A6-1140-A48B-E557C8D5E74F}" destId="{BC9D604F-847F-4E42-9A3E-A864AE429CF9}" srcOrd="0" destOrd="0" parTransId="{8CFBE4BB-8A72-9447-8891-31496CF1CE93}" sibTransId="{670352E4-48FB-5741-BEF4-46AA5C55A06F}"/>
    <dgm:cxn modelId="{E7D9CE17-5B35-4F14-8A83-0FDFD36E8214}" type="presOf" srcId="{10527EFC-4E5B-479A-994D-C3522C77F683}" destId="{CA132905-F00F-A647-9BE4-1194BBAB1832}" srcOrd="0" destOrd="1" presId="urn:microsoft.com/office/officeart/2005/8/layout/vList5"/>
    <dgm:cxn modelId="{14B6058B-9B6B-6242-8513-264667832130}" type="presOf" srcId="{D6C33DFD-A927-374B-9E8A-244E6924620F}" destId="{7B0A80DC-0B98-D747-A8D6-1F908D27D8B6}" srcOrd="0" destOrd="0" presId="urn:microsoft.com/office/officeart/2005/8/layout/vList5"/>
    <dgm:cxn modelId="{BF3036FA-8C9B-9A47-B0D8-1C378A41D529}" type="presOf" srcId="{5116884F-9B8B-6E40-B25F-4685FDFF2E9D}" destId="{12758A50-0F5A-804E-9C9C-F498D45668EB}" srcOrd="0" destOrd="0" presId="urn:microsoft.com/office/officeart/2005/8/layout/vList5"/>
    <dgm:cxn modelId="{190F4BAC-0DC7-4E97-BBC8-71066A1ED170}" srcId="{E49C87C1-7154-D247-A86C-9195123D6493}" destId="{CBAF4F3D-35A7-4365-9170-818C4CD75485}" srcOrd="1" destOrd="0" parTransId="{345CEA4D-6AAA-4E62-8118-9962AFAFC15C}" sibTransId="{DE69D797-2132-4617-8972-4771F17392DF}"/>
    <dgm:cxn modelId="{C841B4F9-C8CF-4946-8F02-A83CD9E4C461}" type="presOf" srcId="{CBAF4F3D-35A7-4365-9170-818C4CD75485}" destId="{9C3568C7-455A-B449-8957-82A47605EC7C}" srcOrd="0" destOrd="1" presId="urn:microsoft.com/office/officeart/2005/8/layout/vList5"/>
    <dgm:cxn modelId="{69A48E89-999C-9F46-8607-4485E349723B}" type="presOf" srcId="{953F9612-7504-B64A-8070-41E57E8B7B91}" destId="{12758A50-0F5A-804E-9C9C-F498D45668EB}" srcOrd="0" destOrd="1" presId="urn:microsoft.com/office/officeart/2005/8/layout/vList5"/>
    <dgm:cxn modelId="{41ABA103-0DB5-404D-836B-92B34426A03E}" srcId="{BCC1817B-D6A8-D648-916A-11ACEA18A475}" destId="{7CB826BF-B2A6-1140-A48B-E557C8D5E74F}" srcOrd="1" destOrd="0" parTransId="{B1A1B916-F419-0749-89EE-01EC3FCBA681}" sibTransId="{600CFAD5-EEEB-8846-80DC-1739FE694108}"/>
    <dgm:cxn modelId="{3A273B64-DDC8-9C4E-9CDF-4C31548925F9}" srcId="{D6C33DFD-A927-374B-9E8A-244E6924620F}" destId="{FA544A10-617A-7D41-B9B8-15F1E48342AB}" srcOrd="1" destOrd="0" parTransId="{9E685B54-2693-4446-83C1-B3F6D03888A2}" sibTransId="{D8EBB1E9-D9BC-F047-A006-831CB2571AA9}"/>
    <dgm:cxn modelId="{5C6CF9DC-0179-D646-99D9-BA0943A7FDCE}" type="presOf" srcId="{959B93DE-C645-B243-9278-8FD0A8B876CE}" destId="{9C3568C7-455A-B449-8957-82A47605EC7C}" srcOrd="0" destOrd="0" presId="urn:microsoft.com/office/officeart/2005/8/layout/vList5"/>
    <dgm:cxn modelId="{B838C9FD-8EC6-ED4C-9BE9-DCBB01969941}" type="presOf" srcId="{BC9D604F-847F-4E42-9A3E-A864AE429CF9}" destId="{CA132905-F00F-A647-9BE4-1194BBAB1832}" srcOrd="0" destOrd="0" presId="urn:microsoft.com/office/officeart/2005/8/layout/vList5"/>
    <dgm:cxn modelId="{AC3F64BA-346D-5349-88DB-F448438274CC}" srcId="{BCC1817B-D6A8-D648-916A-11ACEA18A475}" destId="{D6C33DFD-A927-374B-9E8A-244E6924620F}" srcOrd="2" destOrd="0" parTransId="{6D889432-A694-0F4A-B46B-ABC23BA8F5CB}" sibTransId="{8EE664EA-6BFB-A348-83A4-2827FAB61EC2}"/>
    <dgm:cxn modelId="{EE498388-AD35-4D4E-8FEE-DF886DD43945}" type="presOf" srcId="{FA544A10-617A-7D41-B9B8-15F1E48342AB}" destId="{2CC094E4-5CC1-6C4F-9A6D-49C5109E745E}" srcOrd="0" destOrd="1" presId="urn:microsoft.com/office/officeart/2005/8/layout/vList5"/>
    <dgm:cxn modelId="{A0970F00-F566-4946-91E7-6E20F67BA13D}" srcId="{BCC1817B-D6A8-D648-916A-11ACEA18A475}" destId="{638544AA-55E9-964E-8007-C5A71700B3EA}" srcOrd="0" destOrd="0" parTransId="{FC915F8C-5C69-604B-9468-EEF6A2EA1ACF}" sibTransId="{4DD61A79-8A93-A54C-9E9F-5C53FD32FDEB}"/>
    <dgm:cxn modelId="{9518AB03-767B-5048-B1D0-DF95494F167D}" type="presOf" srcId="{E49C87C1-7154-D247-A86C-9195123D6493}" destId="{DE55B73B-22DC-EE4A-A5C1-C0518A9367A1}" srcOrd="0" destOrd="0" presId="urn:microsoft.com/office/officeart/2005/8/layout/vList5"/>
    <dgm:cxn modelId="{57EE3864-B87D-ED41-AEC1-07AD8D923368}" srcId="{638544AA-55E9-964E-8007-C5A71700B3EA}" destId="{5116884F-9B8B-6E40-B25F-4685FDFF2E9D}" srcOrd="0" destOrd="0" parTransId="{6A8D00CE-2AF6-8F43-9DF5-066D4B3E0B42}" sibTransId="{500D2FB9-8BBF-6C45-976C-BDB9E9638F80}"/>
    <dgm:cxn modelId="{E2A486F6-1732-7D47-97EB-E0CDF56409CB}" srcId="{BCC1817B-D6A8-D648-916A-11ACEA18A475}" destId="{E49C87C1-7154-D247-A86C-9195123D6493}" srcOrd="3" destOrd="0" parTransId="{8F02449E-9939-6F41-AB0B-1B02FD92B776}" sibTransId="{2B0BFD72-F41C-A948-BE6E-B2E1C39DC075}"/>
    <dgm:cxn modelId="{5B262F65-FB29-BA42-B7FA-3E7C85CE70ED}" srcId="{E49C87C1-7154-D247-A86C-9195123D6493}" destId="{959B93DE-C645-B243-9278-8FD0A8B876CE}" srcOrd="0" destOrd="0" parTransId="{B71E9EBC-421A-F245-8847-7B6CAFC99D54}" sibTransId="{EDD53E75-1BDC-D84B-8768-F0BCEE4D8F2F}"/>
    <dgm:cxn modelId="{B4D633F8-C77C-ED4B-9B50-62BFEA918ED3}" type="presOf" srcId="{638544AA-55E9-964E-8007-C5A71700B3EA}" destId="{008B8B8E-3711-E144-977B-7BA8B114AE49}" srcOrd="0" destOrd="0" presId="urn:microsoft.com/office/officeart/2005/8/layout/vList5"/>
    <dgm:cxn modelId="{A91063C0-1AD4-7345-983A-0515E529CD9B}" type="presOf" srcId="{7CB826BF-B2A6-1140-A48B-E557C8D5E74F}" destId="{534C477F-1F2A-FA45-AAE4-1C59FA14A38C}" srcOrd="0" destOrd="0" presId="urn:microsoft.com/office/officeart/2005/8/layout/vList5"/>
    <dgm:cxn modelId="{585966A3-A5A6-44E9-B3BA-7BCC7031A7B6}" srcId="{7CB826BF-B2A6-1140-A48B-E557C8D5E74F}" destId="{10527EFC-4E5B-479A-994D-C3522C77F683}" srcOrd="1" destOrd="0" parTransId="{2E16C508-73AC-416A-8AE0-116D5CA23258}" sibTransId="{A26DF2DE-D0BD-47DE-91C4-B1FA4935F402}"/>
    <dgm:cxn modelId="{019F1888-CA9C-A640-894A-BB20D832ACDC}" type="presParOf" srcId="{168B46CE-269E-E945-A6E9-63BFB11E2587}" destId="{13000C4B-FAB8-8448-B859-CDF5E211876C}" srcOrd="0" destOrd="0" presId="urn:microsoft.com/office/officeart/2005/8/layout/vList5"/>
    <dgm:cxn modelId="{1F8EF80F-451B-5A44-9094-352AC1B70699}" type="presParOf" srcId="{13000C4B-FAB8-8448-B859-CDF5E211876C}" destId="{008B8B8E-3711-E144-977B-7BA8B114AE49}" srcOrd="0" destOrd="0" presId="urn:microsoft.com/office/officeart/2005/8/layout/vList5"/>
    <dgm:cxn modelId="{22B12F0B-83FC-E442-A493-3601AC0941FC}" type="presParOf" srcId="{13000C4B-FAB8-8448-B859-CDF5E211876C}" destId="{12758A50-0F5A-804E-9C9C-F498D45668EB}" srcOrd="1" destOrd="0" presId="urn:microsoft.com/office/officeart/2005/8/layout/vList5"/>
    <dgm:cxn modelId="{4B95E646-99E9-A04E-956F-0A8F0619A5E0}" type="presParOf" srcId="{168B46CE-269E-E945-A6E9-63BFB11E2587}" destId="{8F908FEF-DADF-C54C-BDCE-2F6E921CF515}" srcOrd="1" destOrd="0" presId="urn:microsoft.com/office/officeart/2005/8/layout/vList5"/>
    <dgm:cxn modelId="{20C40506-D447-6443-9310-106695982ADE}" type="presParOf" srcId="{168B46CE-269E-E945-A6E9-63BFB11E2587}" destId="{ECAFCFFA-7969-6D48-89E4-D0BAB6337F6E}" srcOrd="2" destOrd="0" presId="urn:microsoft.com/office/officeart/2005/8/layout/vList5"/>
    <dgm:cxn modelId="{66D855D1-4E88-474C-B3CB-4819CBDF6505}" type="presParOf" srcId="{ECAFCFFA-7969-6D48-89E4-D0BAB6337F6E}" destId="{534C477F-1F2A-FA45-AAE4-1C59FA14A38C}" srcOrd="0" destOrd="0" presId="urn:microsoft.com/office/officeart/2005/8/layout/vList5"/>
    <dgm:cxn modelId="{6965B722-D448-794B-BD5D-BB9D754D2FD8}" type="presParOf" srcId="{ECAFCFFA-7969-6D48-89E4-D0BAB6337F6E}" destId="{CA132905-F00F-A647-9BE4-1194BBAB1832}" srcOrd="1" destOrd="0" presId="urn:microsoft.com/office/officeart/2005/8/layout/vList5"/>
    <dgm:cxn modelId="{F10DAF4A-1A93-B145-8484-839776ADE180}" type="presParOf" srcId="{168B46CE-269E-E945-A6E9-63BFB11E2587}" destId="{42887EAD-08ED-9C4A-B0EF-1785840CE8F7}" srcOrd="3" destOrd="0" presId="urn:microsoft.com/office/officeart/2005/8/layout/vList5"/>
    <dgm:cxn modelId="{28D4204C-26D0-374A-95BC-3FC8FA89C30D}" type="presParOf" srcId="{168B46CE-269E-E945-A6E9-63BFB11E2587}" destId="{EA3ADD74-F152-7140-BBAE-7AC56F2E8D91}" srcOrd="4" destOrd="0" presId="urn:microsoft.com/office/officeart/2005/8/layout/vList5"/>
    <dgm:cxn modelId="{23640E1D-C98E-3B41-B5C1-C5E31BFEA7D4}" type="presParOf" srcId="{EA3ADD74-F152-7140-BBAE-7AC56F2E8D91}" destId="{7B0A80DC-0B98-D747-A8D6-1F908D27D8B6}" srcOrd="0" destOrd="0" presId="urn:microsoft.com/office/officeart/2005/8/layout/vList5"/>
    <dgm:cxn modelId="{8F632EA7-20FA-E341-9904-C9B16B790B8C}" type="presParOf" srcId="{EA3ADD74-F152-7140-BBAE-7AC56F2E8D91}" destId="{2CC094E4-5CC1-6C4F-9A6D-49C5109E745E}" srcOrd="1" destOrd="0" presId="urn:microsoft.com/office/officeart/2005/8/layout/vList5"/>
    <dgm:cxn modelId="{323EC4C6-57B8-4547-9E8B-980293303E44}" type="presParOf" srcId="{168B46CE-269E-E945-A6E9-63BFB11E2587}" destId="{6633C04A-4D2D-3845-81E5-973CEF46AA9A}" srcOrd="5" destOrd="0" presId="urn:microsoft.com/office/officeart/2005/8/layout/vList5"/>
    <dgm:cxn modelId="{B60D736A-771C-CE4F-A969-37A442655416}" type="presParOf" srcId="{168B46CE-269E-E945-A6E9-63BFB11E2587}" destId="{8F7EE9CC-805A-2F4B-9C7D-2A61DFA36A3C}" srcOrd="6" destOrd="0" presId="urn:microsoft.com/office/officeart/2005/8/layout/vList5"/>
    <dgm:cxn modelId="{4F9C85EE-5CAF-C740-B6FE-9CC68CD1220F}" type="presParOf" srcId="{8F7EE9CC-805A-2F4B-9C7D-2A61DFA36A3C}" destId="{DE55B73B-22DC-EE4A-A5C1-C0518A9367A1}" srcOrd="0" destOrd="0" presId="urn:microsoft.com/office/officeart/2005/8/layout/vList5"/>
    <dgm:cxn modelId="{71BCD0C0-F486-E44D-AEA4-D7F590365C2D}" type="presParOf" srcId="{8F7EE9CC-805A-2F4B-9C7D-2A61DFA36A3C}" destId="{9C3568C7-455A-B449-8957-82A47605EC7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033D78-15D5-3941-815F-4A20D919A964}">
      <dsp:nvSpPr>
        <dsp:cNvPr id="0" name=""/>
        <dsp:cNvSpPr/>
      </dsp:nvSpPr>
      <dsp:spPr>
        <a:xfrm>
          <a:off x="-6373792" y="-975273"/>
          <a:ext cx="7589347" cy="7589347"/>
        </a:xfrm>
        <a:prstGeom prst="blockArc">
          <a:avLst>
            <a:gd name="adj1" fmla="val 18900000"/>
            <a:gd name="adj2" fmla="val 2700000"/>
            <a:gd name="adj3" fmla="val 285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8053F-A8AC-514B-AA9C-CC01CF1280D6}">
      <dsp:nvSpPr>
        <dsp:cNvPr id="0" name=""/>
        <dsp:cNvSpPr/>
      </dsp:nvSpPr>
      <dsp:spPr>
        <a:xfrm>
          <a:off x="782665" y="563880"/>
          <a:ext cx="11102917" cy="1127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5160" tIns="86360" rIns="86360" bIns="8636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Delivering same functionality to multiple deployment environments</a:t>
          </a:r>
        </a:p>
      </dsp:txBody>
      <dsp:txXfrm>
        <a:off x="782665" y="563880"/>
        <a:ext cx="11102917" cy="1127760"/>
      </dsp:txXfrm>
    </dsp:sp>
    <dsp:sp modelId="{B0A269CC-2828-694B-9966-C59A4D922CAA}">
      <dsp:nvSpPr>
        <dsp:cNvPr id="0" name=""/>
        <dsp:cNvSpPr/>
      </dsp:nvSpPr>
      <dsp:spPr>
        <a:xfrm>
          <a:off x="77815" y="422910"/>
          <a:ext cx="1409700" cy="1409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4160FF-5BDC-6B42-8288-7819A155141B}">
      <dsp:nvSpPr>
        <dsp:cNvPr id="0" name=""/>
        <dsp:cNvSpPr/>
      </dsp:nvSpPr>
      <dsp:spPr>
        <a:xfrm>
          <a:off x="1192606" y="2255520"/>
          <a:ext cx="10692976" cy="1127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5160" tIns="86360" rIns="86360" bIns="8636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Ensuring consistency and avoiding dependency hell</a:t>
          </a:r>
        </a:p>
      </dsp:txBody>
      <dsp:txXfrm>
        <a:off x="1192606" y="2255520"/>
        <a:ext cx="10692976" cy="1127760"/>
      </dsp:txXfrm>
    </dsp:sp>
    <dsp:sp modelId="{08DB3915-B5EC-784F-8C6C-18EBCBBF68AE}">
      <dsp:nvSpPr>
        <dsp:cNvPr id="0" name=""/>
        <dsp:cNvSpPr/>
      </dsp:nvSpPr>
      <dsp:spPr>
        <a:xfrm>
          <a:off x="487756" y="2114550"/>
          <a:ext cx="1409700" cy="1409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20123-8FE7-3A42-A85B-D88CF876E7D5}">
      <dsp:nvSpPr>
        <dsp:cNvPr id="0" name=""/>
        <dsp:cNvSpPr/>
      </dsp:nvSpPr>
      <dsp:spPr>
        <a:xfrm>
          <a:off x="782665" y="3947160"/>
          <a:ext cx="11102917" cy="11277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5160" tIns="86360" rIns="86360" bIns="8636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Unable to migrate and scale apps while maintaining compatibility</a:t>
          </a:r>
        </a:p>
      </dsp:txBody>
      <dsp:txXfrm>
        <a:off x="782665" y="3947160"/>
        <a:ext cx="11102917" cy="1127760"/>
      </dsp:txXfrm>
    </dsp:sp>
    <dsp:sp modelId="{4789AA69-1F6B-3B46-91D8-73CEB1BC46CA}">
      <dsp:nvSpPr>
        <dsp:cNvPr id="0" name=""/>
        <dsp:cNvSpPr/>
      </dsp:nvSpPr>
      <dsp:spPr>
        <a:xfrm>
          <a:off x="77815" y="3806190"/>
          <a:ext cx="1409700" cy="1409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D6B7B-333C-1A4F-BACB-0C98C73CEFF8}">
      <dsp:nvSpPr>
        <dsp:cNvPr id="0" name=""/>
        <dsp:cNvSpPr/>
      </dsp:nvSpPr>
      <dsp:spPr>
        <a:xfrm>
          <a:off x="-2456814" y="-379448"/>
          <a:ext cx="2933595" cy="2933595"/>
        </a:xfrm>
        <a:prstGeom prst="blockArc">
          <a:avLst>
            <a:gd name="adj1" fmla="val 18900000"/>
            <a:gd name="adj2" fmla="val 2700000"/>
            <a:gd name="adj3" fmla="val 736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C006FF-89FA-1444-9BB6-BE67B50D0DBF}">
      <dsp:nvSpPr>
        <dsp:cNvPr id="0" name=""/>
        <dsp:cNvSpPr/>
      </dsp:nvSpPr>
      <dsp:spPr>
        <a:xfrm>
          <a:off x="306512" y="217469"/>
          <a:ext cx="10104894" cy="4349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5233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Large size can make it difficult to move images easily across environments</a:t>
          </a:r>
        </a:p>
      </dsp:txBody>
      <dsp:txXfrm>
        <a:off x="306512" y="217469"/>
        <a:ext cx="10104894" cy="434939"/>
      </dsp:txXfrm>
    </dsp:sp>
    <dsp:sp modelId="{049DFF5D-D001-F342-B192-54B00E250849}">
      <dsp:nvSpPr>
        <dsp:cNvPr id="0" name=""/>
        <dsp:cNvSpPr/>
      </dsp:nvSpPr>
      <dsp:spPr>
        <a:xfrm>
          <a:off x="34674" y="163102"/>
          <a:ext cx="543674" cy="5436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2FADD0-7D26-CF49-A343-43E9499C7F9B}">
      <dsp:nvSpPr>
        <dsp:cNvPr id="0" name=""/>
        <dsp:cNvSpPr/>
      </dsp:nvSpPr>
      <dsp:spPr>
        <a:xfrm>
          <a:off x="464612" y="869879"/>
          <a:ext cx="9946794" cy="4349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5233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Entire OS needs to be spun up for even writing a simple app</a:t>
          </a:r>
        </a:p>
      </dsp:txBody>
      <dsp:txXfrm>
        <a:off x="464612" y="869879"/>
        <a:ext cx="9946794" cy="434939"/>
      </dsp:txXfrm>
    </dsp:sp>
    <dsp:sp modelId="{7605B07D-F30E-C642-98F0-E81FDC7AB303}">
      <dsp:nvSpPr>
        <dsp:cNvPr id="0" name=""/>
        <dsp:cNvSpPr/>
      </dsp:nvSpPr>
      <dsp:spPr>
        <a:xfrm>
          <a:off x="192775" y="815512"/>
          <a:ext cx="543674" cy="5436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DD9F76-F8A3-4944-A80C-61A55F37181A}">
      <dsp:nvSpPr>
        <dsp:cNvPr id="0" name=""/>
        <dsp:cNvSpPr/>
      </dsp:nvSpPr>
      <dsp:spPr>
        <a:xfrm>
          <a:off x="270235" y="1506444"/>
          <a:ext cx="10104894" cy="4349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5233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 Lack density. Underutilization of host capacity and underlying resources</a:t>
          </a:r>
        </a:p>
      </dsp:txBody>
      <dsp:txXfrm>
        <a:off x="270235" y="1506444"/>
        <a:ext cx="10104894" cy="434939"/>
      </dsp:txXfrm>
    </dsp:sp>
    <dsp:sp modelId="{A3E1BDF4-3F9C-0F4A-81AD-27E562D79BDF}">
      <dsp:nvSpPr>
        <dsp:cNvPr id="0" name=""/>
        <dsp:cNvSpPr/>
      </dsp:nvSpPr>
      <dsp:spPr>
        <a:xfrm>
          <a:off x="34674" y="1467921"/>
          <a:ext cx="543674" cy="5436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BEDD80-FD33-8243-B617-B69F71BEDA6D}">
      <dsp:nvSpPr>
        <dsp:cNvPr id="0" name=""/>
        <dsp:cNvSpPr/>
      </dsp:nvSpPr>
      <dsp:spPr>
        <a:xfrm>
          <a:off x="0" y="2698"/>
          <a:ext cx="11125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D2A2DC-CC49-4D46-8FC1-473B64B4F28A}">
      <dsp:nvSpPr>
        <dsp:cNvPr id="0" name=""/>
        <dsp:cNvSpPr/>
      </dsp:nvSpPr>
      <dsp:spPr>
        <a:xfrm>
          <a:off x="0" y="2698"/>
          <a:ext cx="2225040" cy="55219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Benefits </a:t>
          </a:r>
        </a:p>
      </dsp:txBody>
      <dsp:txXfrm>
        <a:off x="0" y="2698"/>
        <a:ext cx="2225040" cy="5521924"/>
      </dsp:txXfrm>
    </dsp:sp>
    <dsp:sp modelId="{8EDF8FAF-8A47-694D-85A8-150647705368}">
      <dsp:nvSpPr>
        <dsp:cNvPr id="0" name=""/>
        <dsp:cNvSpPr/>
      </dsp:nvSpPr>
      <dsp:spPr>
        <a:xfrm>
          <a:off x="2391917" y="54736"/>
          <a:ext cx="8733282" cy="104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Content agnostic: can encapsulate any payload</a:t>
          </a:r>
        </a:p>
      </dsp:txBody>
      <dsp:txXfrm>
        <a:off x="2391917" y="54736"/>
        <a:ext cx="8733282" cy="1040753"/>
      </dsp:txXfrm>
    </dsp:sp>
    <dsp:sp modelId="{05F88DD3-01E6-5F48-96E6-CD30D88DCDAE}">
      <dsp:nvSpPr>
        <dsp:cNvPr id="0" name=""/>
        <dsp:cNvSpPr/>
      </dsp:nvSpPr>
      <dsp:spPr>
        <a:xfrm>
          <a:off x="2225039" y="1095489"/>
          <a:ext cx="8900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10A3111-6EA2-5A4B-BB4B-63D2A67580CC}">
      <dsp:nvSpPr>
        <dsp:cNvPr id="0" name=""/>
        <dsp:cNvSpPr/>
      </dsp:nvSpPr>
      <dsp:spPr>
        <a:xfrm>
          <a:off x="2391917" y="1147527"/>
          <a:ext cx="8733282" cy="104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Hardware agnostic: can run on any hardware - VMS, bare metal, open stack, public IaaS - without modification</a:t>
          </a:r>
        </a:p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2391917" y="1147527"/>
        <a:ext cx="8733282" cy="1040753"/>
      </dsp:txXfrm>
    </dsp:sp>
    <dsp:sp modelId="{C46AC3D8-8294-0B43-B740-5C9764808B3A}">
      <dsp:nvSpPr>
        <dsp:cNvPr id="0" name=""/>
        <dsp:cNvSpPr/>
      </dsp:nvSpPr>
      <dsp:spPr>
        <a:xfrm>
          <a:off x="2225039" y="2188280"/>
          <a:ext cx="8900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675F26E-F44F-F942-8CC6-4B549213EA9E}">
      <dsp:nvSpPr>
        <dsp:cNvPr id="0" name=""/>
        <dsp:cNvSpPr/>
      </dsp:nvSpPr>
      <dsp:spPr>
        <a:xfrm>
          <a:off x="2391917" y="2240318"/>
          <a:ext cx="8733282" cy="104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Efficient - light weight, no performance or start up penalty, more dense than VMs leading to better utilization of compute resources</a:t>
          </a:r>
        </a:p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2391917" y="2240318"/>
        <a:ext cx="8733282" cy="1040753"/>
      </dsp:txXfrm>
    </dsp:sp>
    <dsp:sp modelId="{07EF3E75-8661-0B42-AB26-BED0EB55A8CD}">
      <dsp:nvSpPr>
        <dsp:cNvPr id="0" name=""/>
        <dsp:cNvSpPr/>
      </dsp:nvSpPr>
      <dsp:spPr>
        <a:xfrm>
          <a:off x="2225039" y="3281071"/>
          <a:ext cx="8900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42665C7-E18B-864B-91FC-C127042FF527}">
      <dsp:nvSpPr>
        <dsp:cNvPr id="0" name=""/>
        <dsp:cNvSpPr/>
      </dsp:nvSpPr>
      <dsp:spPr>
        <a:xfrm>
          <a:off x="2391917" y="3333109"/>
          <a:ext cx="8733282" cy="104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Separation of duties - developer worries about code, ops worries about infrastructure</a:t>
          </a:r>
        </a:p>
      </dsp:txBody>
      <dsp:txXfrm>
        <a:off x="2391917" y="3333109"/>
        <a:ext cx="8733282" cy="1040753"/>
      </dsp:txXfrm>
    </dsp:sp>
    <dsp:sp modelId="{BF975CFA-A441-3048-8A0A-14357A5D96D1}">
      <dsp:nvSpPr>
        <dsp:cNvPr id="0" name=""/>
        <dsp:cNvSpPr/>
      </dsp:nvSpPr>
      <dsp:spPr>
        <a:xfrm>
          <a:off x="2225039" y="4373862"/>
          <a:ext cx="8900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6D42427-9114-794E-A801-3E83437D6760}">
      <dsp:nvSpPr>
        <dsp:cNvPr id="0" name=""/>
        <dsp:cNvSpPr/>
      </dsp:nvSpPr>
      <dsp:spPr>
        <a:xfrm>
          <a:off x="2391917" y="4425900"/>
          <a:ext cx="8733282" cy="10407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Help in Mode 1 and Mode 2 IT</a:t>
          </a:r>
        </a:p>
      </dsp:txBody>
      <dsp:txXfrm>
        <a:off x="2391917" y="4425900"/>
        <a:ext cx="8733282" cy="1040753"/>
      </dsp:txXfrm>
    </dsp:sp>
    <dsp:sp modelId="{4FBBC9AF-4E7D-ED42-890A-FB82930AA19E}">
      <dsp:nvSpPr>
        <dsp:cNvPr id="0" name=""/>
        <dsp:cNvSpPr/>
      </dsp:nvSpPr>
      <dsp:spPr>
        <a:xfrm>
          <a:off x="2225039" y="5466653"/>
          <a:ext cx="89001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758A50-0F5A-804E-9C9C-F498D45668EB}">
      <dsp:nvSpPr>
        <dsp:cNvPr id="0" name=""/>
        <dsp:cNvSpPr/>
      </dsp:nvSpPr>
      <dsp:spPr>
        <a:xfrm rot="5400000">
          <a:off x="7586952" y="-3451508"/>
          <a:ext cx="777746" cy="79573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Try</a:t>
          </a:r>
          <a:r>
            <a:rPr lang="en-US" sz="1600" kern="1200" dirty="0"/>
            <a:t>: </a:t>
          </a:r>
          <a:r>
            <a:rPr lang="en-US" sz="1600" kern="1200" dirty="0">
              <a:hlinkClick xmlns:r="http://schemas.openxmlformats.org/officeDocument/2006/relationships" r:id="rId1"/>
            </a:rPr>
            <a:t>https://tryappservice.azure.com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Sessions</a:t>
          </a:r>
          <a:r>
            <a:rPr lang="en-US" sz="1600" kern="1200" dirty="0"/>
            <a:t>: Master modern PaaS for the enterprise with Azure App Service [BRK3205]</a:t>
          </a:r>
        </a:p>
      </dsp:txBody>
      <dsp:txXfrm rot="-5400000">
        <a:off x="3997169" y="176241"/>
        <a:ext cx="7919346" cy="701814"/>
      </dsp:txXfrm>
    </dsp:sp>
    <dsp:sp modelId="{008B8B8E-3711-E144-977B-7BA8B114AE49}">
      <dsp:nvSpPr>
        <dsp:cNvPr id="0" name=""/>
        <dsp:cNvSpPr/>
      </dsp:nvSpPr>
      <dsp:spPr>
        <a:xfrm>
          <a:off x="478818" y="2021"/>
          <a:ext cx="3518350" cy="9721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Azure App Service</a:t>
          </a:r>
        </a:p>
      </dsp:txBody>
      <dsp:txXfrm>
        <a:off x="526276" y="49479"/>
        <a:ext cx="3423434" cy="877266"/>
      </dsp:txXfrm>
    </dsp:sp>
    <dsp:sp modelId="{CA132905-F00F-A647-9BE4-1194BBAB1832}">
      <dsp:nvSpPr>
        <dsp:cNvPr id="0" name=""/>
        <dsp:cNvSpPr/>
      </dsp:nvSpPr>
      <dsp:spPr>
        <a:xfrm rot="5400000">
          <a:off x="7586952" y="-2469751"/>
          <a:ext cx="777746" cy="79573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Try</a:t>
          </a:r>
          <a:r>
            <a:rPr lang="en-US" sz="1600" kern="1200" dirty="0"/>
            <a:t>: </a:t>
          </a:r>
          <a:r>
            <a:rPr lang="en-US" sz="1600" kern="1200" dirty="0">
              <a:hlinkClick xmlns:r="http://schemas.openxmlformats.org/officeDocument/2006/relationships" r:id="rId2"/>
            </a:rPr>
            <a:t>https://functions.azure.com/try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Sessions</a:t>
          </a:r>
          <a:r>
            <a:rPr lang="en-US" sz="1600" kern="1200" dirty="0"/>
            <a:t>: Go </a:t>
          </a:r>
          <a:r>
            <a:rPr lang="en-US" sz="1600" kern="1200" dirty="0" err="1"/>
            <a:t>serverless</a:t>
          </a:r>
          <a:r>
            <a:rPr lang="en-US" sz="1600" kern="1200" dirty="0"/>
            <a:t> for the enterprise with Azure Functions [BRK2250]</a:t>
          </a:r>
        </a:p>
      </dsp:txBody>
      <dsp:txXfrm rot="-5400000">
        <a:off x="3997169" y="1157998"/>
        <a:ext cx="7919346" cy="701814"/>
      </dsp:txXfrm>
    </dsp:sp>
    <dsp:sp modelId="{534C477F-1F2A-FA45-AAE4-1C59FA14A38C}">
      <dsp:nvSpPr>
        <dsp:cNvPr id="0" name=""/>
        <dsp:cNvSpPr/>
      </dsp:nvSpPr>
      <dsp:spPr>
        <a:xfrm>
          <a:off x="478818" y="1022812"/>
          <a:ext cx="3518350" cy="9721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Azure Functions</a:t>
          </a:r>
        </a:p>
      </dsp:txBody>
      <dsp:txXfrm>
        <a:off x="526276" y="1070270"/>
        <a:ext cx="3423434" cy="877266"/>
      </dsp:txXfrm>
    </dsp:sp>
    <dsp:sp modelId="{2CC094E4-5CC1-6C4F-9A6D-49C5109E745E}">
      <dsp:nvSpPr>
        <dsp:cNvPr id="0" name=""/>
        <dsp:cNvSpPr/>
      </dsp:nvSpPr>
      <dsp:spPr>
        <a:xfrm rot="5400000">
          <a:off x="7586952" y="-1448960"/>
          <a:ext cx="777746" cy="79573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Try</a:t>
          </a:r>
          <a:r>
            <a:rPr lang="en-US" sz="1600" kern="1200" dirty="0"/>
            <a:t>: </a:t>
          </a:r>
          <a:r>
            <a:rPr lang="en-US" sz="1600" kern="1200" dirty="0">
              <a:hlinkClick xmlns:r="http://schemas.openxmlformats.org/officeDocument/2006/relationships" r:id="rId3"/>
            </a:rPr>
            <a:t>http://aka.ms/tryservicefabric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Session</a:t>
          </a:r>
          <a:r>
            <a:rPr lang="en-US" sz="1600" kern="1200" dirty="0"/>
            <a:t>: Build applications with SF [</a:t>
          </a:r>
          <a:r>
            <a:rPr lang="nb-NO" sz="1600" kern="1200" dirty="0"/>
            <a:t>BRK1036]</a:t>
          </a:r>
          <a:endParaRPr lang="en-US" sz="1600" kern="1200" dirty="0"/>
        </a:p>
      </dsp:txBody>
      <dsp:txXfrm rot="-5400000">
        <a:off x="3997169" y="2178789"/>
        <a:ext cx="7919346" cy="701814"/>
      </dsp:txXfrm>
    </dsp:sp>
    <dsp:sp modelId="{7B0A80DC-0B98-D747-A8D6-1F908D27D8B6}">
      <dsp:nvSpPr>
        <dsp:cNvPr id="0" name=""/>
        <dsp:cNvSpPr/>
      </dsp:nvSpPr>
      <dsp:spPr>
        <a:xfrm>
          <a:off x="478818" y="2043604"/>
          <a:ext cx="3518350" cy="9721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Azure Service Fabric</a:t>
          </a:r>
        </a:p>
      </dsp:txBody>
      <dsp:txXfrm>
        <a:off x="526276" y="2091062"/>
        <a:ext cx="3423434" cy="877266"/>
      </dsp:txXfrm>
    </dsp:sp>
    <dsp:sp modelId="{9C3568C7-455A-B449-8957-82A47605EC7C}">
      <dsp:nvSpPr>
        <dsp:cNvPr id="0" name=""/>
        <dsp:cNvSpPr/>
      </dsp:nvSpPr>
      <dsp:spPr>
        <a:xfrm rot="5400000">
          <a:off x="7586952" y="-428168"/>
          <a:ext cx="777746" cy="79573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Try</a:t>
          </a:r>
          <a:r>
            <a:rPr lang="en-US" sz="1600" kern="1200" dirty="0"/>
            <a:t>: </a:t>
          </a:r>
          <a:r>
            <a:rPr lang="en-US" sz="1600" kern="1200" dirty="0">
              <a:hlinkClick xmlns:r="http://schemas.openxmlformats.org/officeDocument/2006/relationships" r:id="rId4"/>
            </a:rPr>
            <a:t>http://aka.ms/acs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solidFill>
                <a:srgbClr val="FF0000"/>
              </a:solidFill>
            </a:rPr>
            <a:t>Sessions</a:t>
          </a:r>
          <a:r>
            <a:rPr lang="en-US" sz="1600" kern="1200" dirty="0"/>
            <a:t>: Deep Dive into ACS [BRK4008]</a:t>
          </a:r>
        </a:p>
      </dsp:txBody>
      <dsp:txXfrm rot="-5400000">
        <a:off x="3997169" y="3199581"/>
        <a:ext cx="7919346" cy="701814"/>
      </dsp:txXfrm>
    </dsp:sp>
    <dsp:sp modelId="{DE55B73B-22DC-EE4A-A5C1-C0518A9367A1}">
      <dsp:nvSpPr>
        <dsp:cNvPr id="0" name=""/>
        <dsp:cNvSpPr/>
      </dsp:nvSpPr>
      <dsp:spPr>
        <a:xfrm>
          <a:off x="478818" y="3064396"/>
          <a:ext cx="3518350" cy="9721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Azure Container Service</a:t>
          </a:r>
        </a:p>
      </dsp:txBody>
      <dsp:txXfrm>
        <a:off x="526276" y="3111854"/>
        <a:ext cx="3423434" cy="877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10/13/2016 3:42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3.tiff>
</file>

<file path=ppt/media/image44.jpeg>
</file>

<file path=ppt/media/image46.jpeg>
</file>

<file path=ppt/media/image47.jpg>
</file>

<file path=ppt/media/image48.jpg>
</file>

<file path=ppt/media/image49.tiff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10/13/2016 3:42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90511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887319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881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095CD6-0A44-4E02-9A31-9477FA89C6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0881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3535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84056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095CD6-0A44-4E02-9A31-9477FA89C6CC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532812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87290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711173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881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095CD6-0A44-4E02-9A31-9477FA89C6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0881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3612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531952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4B3C87-3D8D-4CFE-9DF8-ACB5F82F8CF7}" type="datetime8">
              <a:rPr kumimoji="0" lang="en-US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72FC2E-5954-4E65-BEEE-BF75C4846817}" type="slidenum">
              <a:rPr kumimoji="0" lang="en-US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90664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DAFBEB-CD6F-47F6-A4B0-C6110FC4185E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568135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657078-6DF4-4B15-AEE7-8504F49DC1D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166511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05650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4B3C87-3D8D-4CFE-9DF8-ACB5F82F8CF7}" type="datetime8">
              <a:rPr kumimoji="0" lang="en-US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72FC2E-5954-4E65-BEEE-BF75C4846817}" type="slidenum">
              <a:rPr kumimoji="0" lang="en-US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850370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19260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Envision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72826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7653DB-B31F-428D-9506-C3E31288514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82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50422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96612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96005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10/13/2016 3:42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01588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881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095CD6-0A44-4E02-9A31-9477FA89C6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0881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089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theme" Target="../theme/theme5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9.xml"/><Relationship Id="rId18" Type="http://schemas.openxmlformats.org/officeDocument/2006/relationships/slideLayout" Target="../slideLayouts/slideLayout124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09.xml"/><Relationship Id="rId21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23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8.xml"/><Relationship Id="rId16" Type="http://schemas.openxmlformats.org/officeDocument/2006/relationships/slideLayout" Target="../slideLayouts/slideLayout122.xml"/><Relationship Id="rId20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24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21.xml"/><Relationship Id="rId23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16.xml"/><Relationship Id="rId19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20.xml"/><Relationship Id="rId22" Type="http://schemas.openxmlformats.org/officeDocument/2006/relationships/slideLayout" Target="../slideLayouts/slideLayout12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43.xml"/><Relationship Id="rId18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46.xml"/><Relationship Id="rId20" Type="http://schemas.openxmlformats.org/officeDocument/2006/relationships/slideLayout" Target="../slideLayouts/slideLayout150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45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0.xml"/><Relationship Id="rId1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4.xml"/><Relationship Id="rId22" Type="http://schemas.openxmlformats.org/officeDocument/2006/relationships/slideLayout" Target="../slideLayouts/slideLayout15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65.xml"/><Relationship Id="rId18" Type="http://schemas.openxmlformats.org/officeDocument/2006/relationships/slideLayout" Target="../slideLayouts/slideLayout170.xml"/><Relationship Id="rId3" Type="http://schemas.openxmlformats.org/officeDocument/2006/relationships/slideLayout" Target="../slideLayouts/slideLayout155.xml"/><Relationship Id="rId7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64.xml"/><Relationship Id="rId17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57.xml"/><Relationship Id="rId15" Type="http://schemas.openxmlformats.org/officeDocument/2006/relationships/slideLayout" Target="../slideLayouts/slideLayout167.xml"/><Relationship Id="rId10" Type="http://schemas.openxmlformats.org/officeDocument/2006/relationships/slideLayout" Target="../slideLayouts/slideLayout162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6.xml"/><Relationship Id="rId9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4.xml"/><Relationship Id="rId5" Type="http://schemas.openxmlformats.org/officeDocument/2006/relationships/image" Target="../media/image42.emf"/><Relationship Id="rId4" Type="http://schemas.openxmlformats.org/officeDocument/2006/relationships/image" Target="../media/image4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9.xml"/><Relationship Id="rId5" Type="http://schemas.openxmlformats.org/officeDocument/2006/relationships/image" Target="../media/image48.jpg"/><Relationship Id="rId4" Type="http://schemas.openxmlformats.org/officeDocument/2006/relationships/image" Target="../media/image4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4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9.tif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lusterhq.com/assets/pdfs/state-of-container-usage-june-2015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1.xml"/><Relationship Id="rId4" Type="http://schemas.openxmlformats.org/officeDocument/2006/relationships/image" Target="../media/image5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aka.ms/adg" TargetMode="Externa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hyperlink" Target="https://azure.microsoft.com/resources/total-economic-impact-of-microsoft-azure-paas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4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How to select the right</a:t>
            </a:r>
            <a:br>
              <a:rPr lang="en-US" sz="4000" dirty="0"/>
            </a:br>
            <a:r>
              <a:rPr lang="en-US" sz="4000"/>
              <a:t>Azure service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92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architecture</a:t>
            </a:r>
            <a:br>
              <a:rPr lang="en-US" dirty="0"/>
            </a:br>
            <a:r>
              <a:rPr lang="en-US" sz="3200" dirty="0"/>
              <a:t>Example: </a:t>
            </a:r>
            <a:r>
              <a:rPr lang="en-US" sz="3200" dirty="0" err="1"/>
              <a:t>serverless</a:t>
            </a:r>
            <a:r>
              <a:rPr lang="en-US" sz="3200" dirty="0"/>
              <a:t> mobile back ends</a:t>
            </a:r>
          </a:p>
        </p:txBody>
      </p:sp>
      <p:sp>
        <p:nvSpPr>
          <p:cNvPr id="115" name="AutoShape 3"/>
          <p:cNvSpPr>
            <a:spLocks noChangeAspect="1" noChangeArrowheads="1" noTextEdit="1"/>
          </p:cNvSpPr>
          <p:nvPr/>
        </p:nvSpPr>
        <p:spPr bwMode="auto">
          <a:xfrm>
            <a:off x="122237" y="2517751"/>
            <a:ext cx="11549873" cy="3535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7741" tIns="63870" rIns="127741" bIns="6387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7741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515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26" name="Group 225"/>
          <p:cNvGrpSpPr/>
          <p:nvPr/>
        </p:nvGrpSpPr>
        <p:grpSpPr>
          <a:xfrm>
            <a:off x="650008" y="2668587"/>
            <a:ext cx="2426854" cy="3648075"/>
            <a:chOff x="2185509" y="2155826"/>
            <a:chExt cx="1737204" cy="2611385"/>
          </a:xfrm>
        </p:grpSpPr>
        <p:sp>
          <p:nvSpPr>
            <p:cNvPr id="227" name="Rectangle 5"/>
            <p:cNvSpPr>
              <a:spLocks noChangeArrowheads="1"/>
            </p:cNvSpPr>
            <p:nvPr/>
          </p:nvSpPr>
          <p:spPr bwMode="auto">
            <a:xfrm>
              <a:off x="2185509" y="4370645"/>
              <a:ext cx="1302380" cy="396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1277417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Photo taken and</a:t>
              </a:r>
            </a:p>
            <a:p>
              <a:pPr marL="0" marR="0" lvl="0" indent="0" algn="ctr" defTabSz="1277417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WebHook</a:t>
              </a: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 called</a:t>
              </a:r>
            </a:p>
          </p:txBody>
        </p:sp>
        <p:sp>
          <p:nvSpPr>
            <p:cNvPr id="22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3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4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5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6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7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8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9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0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1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2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3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4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5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6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7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8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9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0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1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2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3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7607653" y="3331685"/>
            <a:ext cx="4280196" cy="2746881"/>
            <a:chOff x="7165975" y="2630488"/>
            <a:chExt cx="3063876" cy="1966290"/>
          </a:xfrm>
        </p:grpSpPr>
        <p:sp>
          <p:nvSpPr>
            <p:cNvPr id="277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8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9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0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1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2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3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4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1" name="Rectangle 73"/>
            <p:cNvSpPr>
              <a:spLocks noChangeArrowheads="1"/>
            </p:cNvSpPr>
            <p:nvPr/>
          </p:nvSpPr>
          <p:spPr bwMode="auto">
            <a:xfrm>
              <a:off x="8031977" y="4398495"/>
              <a:ext cx="1879559" cy="198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1277417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Produces scaled images</a:t>
              </a:r>
            </a:p>
          </p:txBody>
        </p:sp>
        <p:sp>
          <p:nvSpPr>
            <p:cNvPr id="292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3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4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5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6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7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8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9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0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1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2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3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4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5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6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7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8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9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0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1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2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3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4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5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6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7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8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9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0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1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2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3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4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5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6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7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7741" tIns="63870" rIns="127741" bIns="6387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7741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515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239472" y="3322158"/>
            <a:ext cx="4164874" cy="2728577"/>
            <a:chOff x="3239472" y="3322158"/>
            <a:chExt cx="4164874" cy="2728577"/>
          </a:xfrm>
        </p:grpSpPr>
        <p:grpSp>
          <p:nvGrpSpPr>
            <p:cNvPr id="254" name="Group 253"/>
            <p:cNvGrpSpPr/>
            <p:nvPr/>
          </p:nvGrpSpPr>
          <p:grpSpPr>
            <a:xfrm>
              <a:off x="3239472" y="3322158"/>
              <a:ext cx="4164874" cy="2728577"/>
              <a:chOff x="4064000" y="2630488"/>
              <a:chExt cx="2981325" cy="1953187"/>
            </a:xfrm>
          </p:grpSpPr>
          <p:sp>
            <p:nvSpPr>
              <p:cNvPr id="261" name="Rectangle 27"/>
              <p:cNvSpPr>
                <a:spLocks noChangeArrowheads="1"/>
              </p:cNvSpPr>
              <p:nvPr/>
            </p:nvSpPr>
            <p:spPr bwMode="auto">
              <a:xfrm>
                <a:off x="4688322" y="4385392"/>
                <a:ext cx="1732681" cy="198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1277417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Stores in blob storage</a:t>
                </a:r>
              </a:p>
            </p:txBody>
          </p:sp>
          <p:sp>
            <p:nvSpPr>
              <p:cNvPr id="262" name="Freeform 30"/>
              <p:cNvSpPr>
                <a:spLocks noEditPoints="1"/>
              </p:cNvSpPr>
              <p:nvPr/>
            </p:nvSpPr>
            <p:spPr bwMode="auto">
              <a:xfrm>
                <a:off x="4064000" y="2630488"/>
                <a:ext cx="2981325" cy="1657350"/>
              </a:xfrm>
              <a:custGeom>
                <a:avLst/>
                <a:gdLst>
                  <a:gd name="T0" fmla="*/ 162 w 794"/>
                  <a:gd name="T1" fmla="*/ 6 h 440"/>
                  <a:gd name="T2" fmla="*/ 200 w 794"/>
                  <a:gd name="T3" fmla="*/ 8 h 440"/>
                  <a:gd name="T4" fmla="*/ 223 w 794"/>
                  <a:gd name="T5" fmla="*/ 8 h 440"/>
                  <a:gd name="T6" fmla="*/ 269 w 794"/>
                  <a:gd name="T7" fmla="*/ 0 h 440"/>
                  <a:gd name="T8" fmla="*/ 276 w 794"/>
                  <a:gd name="T9" fmla="*/ 8 h 440"/>
                  <a:gd name="T10" fmla="*/ 314 w 794"/>
                  <a:gd name="T11" fmla="*/ 0 h 440"/>
                  <a:gd name="T12" fmla="*/ 345 w 794"/>
                  <a:gd name="T13" fmla="*/ 0 h 440"/>
                  <a:gd name="T14" fmla="*/ 383 w 794"/>
                  <a:gd name="T15" fmla="*/ 8 h 440"/>
                  <a:gd name="T16" fmla="*/ 428 w 794"/>
                  <a:gd name="T17" fmla="*/ 0 h 440"/>
                  <a:gd name="T18" fmla="*/ 436 w 794"/>
                  <a:gd name="T19" fmla="*/ 8 h 440"/>
                  <a:gd name="T20" fmla="*/ 474 w 794"/>
                  <a:gd name="T21" fmla="*/ 0 h 440"/>
                  <a:gd name="T22" fmla="*/ 504 w 794"/>
                  <a:gd name="T23" fmla="*/ 0 h 440"/>
                  <a:gd name="T24" fmla="*/ 543 w 794"/>
                  <a:gd name="T25" fmla="*/ 8 h 440"/>
                  <a:gd name="T26" fmla="*/ 588 w 794"/>
                  <a:gd name="T27" fmla="*/ 0 h 440"/>
                  <a:gd name="T28" fmla="*/ 588 w 794"/>
                  <a:gd name="T29" fmla="*/ 0 h 440"/>
                  <a:gd name="T30" fmla="*/ 619 w 794"/>
                  <a:gd name="T31" fmla="*/ 4 h 440"/>
                  <a:gd name="T32" fmla="*/ 653 w 794"/>
                  <a:gd name="T33" fmla="*/ 22 h 440"/>
                  <a:gd name="T34" fmla="*/ 697 w 794"/>
                  <a:gd name="T35" fmla="*/ 36 h 440"/>
                  <a:gd name="T36" fmla="*/ 699 w 794"/>
                  <a:gd name="T37" fmla="*/ 46 h 440"/>
                  <a:gd name="T38" fmla="*/ 733 w 794"/>
                  <a:gd name="T39" fmla="*/ 65 h 440"/>
                  <a:gd name="T40" fmla="*/ 753 w 794"/>
                  <a:gd name="T41" fmla="*/ 89 h 440"/>
                  <a:gd name="T42" fmla="*/ 766 w 794"/>
                  <a:gd name="T43" fmla="*/ 126 h 440"/>
                  <a:gd name="T44" fmla="*/ 788 w 794"/>
                  <a:gd name="T45" fmla="*/ 166 h 440"/>
                  <a:gd name="T46" fmla="*/ 782 w 794"/>
                  <a:gd name="T47" fmla="*/ 175 h 440"/>
                  <a:gd name="T48" fmla="*/ 794 w 794"/>
                  <a:gd name="T49" fmla="*/ 212 h 440"/>
                  <a:gd name="T50" fmla="*/ 786 w 794"/>
                  <a:gd name="T51" fmla="*/ 235 h 440"/>
                  <a:gd name="T52" fmla="*/ 791 w 794"/>
                  <a:gd name="T53" fmla="*/ 258 h 440"/>
                  <a:gd name="T54" fmla="*/ 784 w 794"/>
                  <a:gd name="T55" fmla="*/ 288 h 440"/>
                  <a:gd name="T56" fmla="*/ 769 w 794"/>
                  <a:gd name="T57" fmla="*/ 307 h 440"/>
                  <a:gd name="T58" fmla="*/ 758 w 794"/>
                  <a:gd name="T59" fmla="*/ 344 h 440"/>
                  <a:gd name="T60" fmla="*/ 739 w 794"/>
                  <a:gd name="T61" fmla="*/ 369 h 440"/>
                  <a:gd name="T62" fmla="*/ 706 w 794"/>
                  <a:gd name="T63" fmla="*/ 389 h 440"/>
                  <a:gd name="T64" fmla="*/ 671 w 794"/>
                  <a:gd name="T65" fmla="*/ 419 h 440"/>
                  <a:gd name="T66" fmla="*/ 664 w 794"/>
                  <a:gd name="T67" fmla="*/ 422 h 440"/>
                  <a:gd name="T68" fmla="*/ 625 w 794"/>
                  <a:gd name="T69" fmla="*/ 427 h 440"/>
                  <a:gd name="T70" fmla="*/ 604 w 794"/>
                  <a:gd name="T71" fmla="*/ 438 h 440"/>
                  <a:gd name="T72" fmla="*/ 558 w 794"/>
                  <a:gd name="T73" fmla="*/ 440 h 440"/>
                  <a:gd name="T74" fmla="*/ 550 w 794"/>
                  <a:gd name="T75" fmla="*/ 432 h 440"/>
                  <a:gd name="T76" fmla="*/ 512 w 794"/>
                  <a:gd name="T77" fmla="*/ 440 h 440"/>
                  <a:gd name="T78" fmla="*/ 482 w 794"/>
                  <a:gd name="T79" fmla="*/ 440 h 440"/>
                  <a:gd name="T80" fmla="*/ 444 w 794"/>
                  <a:gd name="T81" fmla="*/ 432 h 440"/>
                  <a:gd name="T82" fmla="*/ 398 w 794"/>
                  <a:gd name="T83" fmla="*/ 440 h 440"/>
                  <a:gd name="T84" fmla="*/ 391 w 794"/>
                  <a:gd name="T85" fmla="*/ 432 h 440"/>
                  <a:gd name="T86" fmla="*/ 353 w 794"/>
                  <a:gd name="T87" fmla="*/ 440 h 440"/>
                  <a:gd name="T88" fmla="*/ 322 w 794"/>
                  <a:gd name="T89" fmla="*/ 440 h 440"/>
                  <a:gd name="T90" fmla="*/ 284 w 794"/>
                  <a:gd name="T91" fmla="*/ 432 h 440"/>
                  <a:gd name="T92" fmla="*/ 238 w 794"/>
                  <a:gd name="T93" fmla="*/ 440 h 440"/>
                  <a:gd name="T94" fmla="*/ 231 w 794"/>
                  <a:gd name="T95" fmla="*/ 432 h 440"/>
                  <a:gd name="T96" fmla="*/ 192 w 794"/>
                  <a:gd name="T97" fmla="*/ 439 h 440"/>
                  <a:gd name="T98" fmla="*/ 147 w 794"/>
                  <a:gd name="T99" fmla="*/ 429 h 440"/>
                  <a:gd name="T100" fmla="*/ 142 w 794"/>
                  <a:gd name="T101" fmla="*/ 419 h 440"/>
                  <a:gd name="T102" fmla="*/ 105 w 794"/>
                  <a:gd name="T103" fmla="*/ 410 h 440"/>
                  <a:gd name="T104" fmla="*/ 79 w 794"/>
                  <a:gd name="T105" fmla="*/ 392 h 440"/>
                  <a:gd name="T106" fmla="*/ 68 w 794"/>
                  <a:gd name="T107" fmla="*/ 371 h 440"/>
                  <a:gd name="T108" fmla="*/ 44 w 794"/>
                  <a:gd name="T109" fmla="*/ 342 h 440"/>
                  <a:gd name="T110" fmla="*/ 15 w 794"/>
                  <a:gd name="T111" fmla="*/ 306 h 440"/>
                  <a:gd name="T112" fmla="*/ 20 w 794"/>
                  <a:gd name="T113" fmla="*/ 296 h 440"/>
                  <a:gd name="T114" fmla="*/ 10 w 794"/>
                  <a:gd name="T115" fmla="*/ 260 h 440"/>
                  <a:gd name="T116" fmla="*/ 0 w 794"/>
                  <a:gd name="T117" fmla="*/ 215 h 440"/>
                  <a:gd name="T118" fmla="*/ 1 w 794"/>
                  <a:gd name="T119" fmla="*/ 192 h 440"/>
                  <a:gd name="T120" fmla="*/ 10 w 794"/>
                  <a:gd name="T121" fmla="*/ 185 h 440"/>
                  <a:gd name="T122" fmla="*/ 18 w 794"/>
                  <a:gd name="T123" fmla="*/ 149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94" h="440">
                    <a:moveTo>
                      <a:pt x="154" y="9"/>
                    </a:moveTo>
                    <a:cubicBezTo>
                      <a:pt x="152" y="9"/>
                      <a:pt x="150" y="10"/>
                      <a:pt x="148" y="10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53" y="17"/>
                      <a:pt x="155" y="17"/>
                      <a:pt x="156" y="16"/>
                    </a:cubicBezTo>
                    <a:cubicBezTo>
                      <a:pt x="154" y="9"/>
                      <a:pt x="154" y="9"/>
                      <a:pt x="154" y="9"/>
                    </a:cubicBezTo>
                    <a:moveTo>
                      <a:pt x="177" y="3"/>
                    </a:moveTo>
                    <a:cubicBezTo>
                      <a:pt x="172" y="4"/>
                      <a:pt x="167" y="5"/>
                      <a:pt x="162" y="6"/>
                    </a:cubicBezTo>
                    <a:cubicBezTo>
                      <a:pt x="164" y="14"/>
                      <a:pt x="164" y="14"/>
                      <a:pt x="164" y="14"/>
                    </a:cubicBezTo>
                    <a:cubicBezTo>
                      <a:pt x="168" y="13"/>
                      <a:pt x="173" y="12"/>
                      <a:pt x="178" y="11"/>
                    </a:cubicBezTo>
                    <a:cubicBezTo>
                      <a:pt x="177" y="3"/>
                      <a:pt x="177" y="3"/>
                      <a:pt x="177" y="3"/>
                    </a:cubicBezTo>
                    <a:moveTo>
                      <a:pt x="200" y="0"/>
                    </a:moveTo>
                    <a:cubicBezTo>
                      <a:pt x="195" y="1"/>
                      <a:pt x="190" y="1"/>
                      <a:pt x="184" y="2"/>
                    </a:cubicBezTo>
                    <a:cubicBezTo>
                      <a:pt x="186" y="10"/>
                      <a:pt x="186" y="10"/>
                      <a:pt x="186" y="10"/>
                    </a:cubicBezTo>
                    <a:cubicBezTo>
                      <a:pt x="190" y="9"/>
                      <a:pt x="195" y="9"/>
                      <a:pt x="200" y="8"/>
                    </a:cubicBezTo>
                    <a:cubicBezTo>
                      <a:pt x="200" y="0"/>
                      <a:pt x="200" y="0"/>
                      <a:pt x="200" y="0"/>
                    </a:cubicBezTo>
                    <a:moveTo>
                      <a:pt x="223" y="0"/>
                    </a:moveTo>
                    <a:cubicBezTo>
                      <a:pt x="214" y="0"/>
                      <a:pt x="214" y="0"/>
                      <a:pt x="214" y="0"/>
                    </a:cubicBezTo>
                    <a:cubicBezTo>
                      <a:pt x="212" y="0"/>
                      <a:pt x="210" y="0"/>
                      <a:pt x="208" y="0"/>
                    </a:cubicBezTo>
                    <a:cubicBezTo>
                      <a:pt x="208" y="8"/>
                      <a:pt x="208" y="8"/>
                      <a:pt x="208" y="8"/>
                    </a:cubicBezTo>
                    <a:cubicBezTo>
                      <a:pt x="210" y="8"/>
                      <a:pt x="212" y="8"/>
                      <a:pt x="214" y="8"/>
                    </a:cubicBezTo>
                    <a:cubicBezTo>
                      <a:pt x="223" y="8"/>
                      <a:pt x="223" y="8"/>
                      <a:pt x="223" y="8"/>
                    </a:cubicBezTo>
                    <a:cubicBezTo>
                      <a:pt x="223" y="0"/>
                      <a:pt x="223" y="0"/>
                      <a:pt x="223" y="0"/>
                    </a:cubicBezTo>
                    <a:moveTo>
                      <a:pt x="246" y="0"/>
                    </a:moveTo>
                    <a:cubicBezTo>
                      <a:pt x="231" y="0"/>
                      <a:pt x="231" y="0"/>
                      <a:pt x="231" y="0"/>
                    </a:cubicBezTo>
                    <a:cubicBezTo>
                      <a:pt x="231" y="8"/>
                      <a:pt x="231" y="8"/>
                      <a:pt x="231" y="8"/>
                    </a:cubicBezTo>
                    <a:cubicBezTo>
                      <a:pt x="246" y="8"/>
                      <a:pt x="246" y="8"/>
                      <a:pt x="246" y="8"/>
                    </a:cubicBezTo>
                    <a:cubicBezTo>
                      <a:pt x="246" y="0"/>
                      <a:pt x="246" y="0"/>
                      <a:pt x="246" y="0"/>
                    </a:cubicBezTo>
                    <a:moveTo>
                      <a:pt x="269" y="0"/>
                    </a:moveTo>
                    <a:cubicBezTo>
                      <a:pt x="253" y="0"/>
                      <a:pt x="253" y="0"/>
                      <a:pt x="253" y="0"/>
                    </a:cubicBezTo>
                    <a:cubicBezTo>
                      <a:pt x="253" y="8"/>
                      <a:pt x="253" y="8"/>
                      <a:pt x="253" y="8"/>
                    </a:cubicBezTo>
                    <a:cubicBezTo>
                      <a:pt x="269" y="8"/>
                      <a:pt x="269" y="8"/>
                      <a:pt x="269" y="8"/>
                    </a:cubicBezTo>
                    <a:cubicBezTo>
                      <a:pt x="269" y="0"/>
                      <a:pt x="269" y="0"/>
                      <a:pt x="269" y="0"/>
                    </a:cubicBezTo>
                    <a:moveTo>
                      <a:pt x="291" y="0"/>
                    </a:moveTo>
                    <a:cubicBezTo>
                      <a:pt x="276" y="0"/>
                      <a:pt x="276" y="0"/>
                      <a:pt x="276" y="0"/>
                    </a:cubicBezTo>
                    <a:cubicBezTo>
                      <a:pt x="276" y="8"/>
                      <a:pt x="276" y="8"/>
                      <a:pt x="276" y="8"/>
                    </a:cubicBezTo>
                    <a:cubicBezTo>
                      <a:pt x="291" y="8"/>
                      <a:pt x="291" y="8"/>
                      <a:pt x="291" y="8"/>
                    </a:cubicBezTo>
                    <a:cubicBezTo>
                      <a:pt x="291" y="0"/>
                      <a:pt x="291" y="0"/>
                      <a:pt x="291" y="0"/>
                    </a:cubicBezTo>
                    <a:moveTo>
                      <a:pt x="314" y="0"/>
                    </a:moveTo>
                    <a:cubicBezTo>
                      <a:pt x="299" y="0"/>
                      <a:pt x="299" y="0"/>
                      <a:pt x="299" y="0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314" y="8"/>
                      <a:pt x="314" y="8"/>
                      <a:pt x="314" y="8"/>
                    </a:cubicBezTo>
                    <a:cubicBezTo>
                      <a:pt x="314" y="0"/>
                      <a:pt x="314" y="0"/>
                      <a:pt x="314" y="0"/>
                    </a:cubicBezTo>
                    <a:moveTo>
                      <a:pt x="337" y="0"/>
                    </a:moveTo>
                    <a:cubicBezTo>
                      <a:pt x="322" y="0"/>
                      <a:pt x="322" y="0"/>
                      <a:pt x="322" y="0"/>
                    </a:cubicBezTo>
                    <a:cubicBezTo>
                      <a:pt x="322" y="8"/>
                      <a:pt x="322" y="8"/>
                      <a:pt x="322" y="8"/>
                    </a:cubicBezTo>
                    <a:cubicBezTo>
                      <a:pt x="337" y="8"/>
                      <a:pt x="337" y="8"/>
                      <a:pt x="337" y="8"/>
                    </a:cubicBezTo>
                    <a:cubicBezTo>
                      <a:pt x="337" y="0"/>
                      <a:pt x="337" y="0"/>
                      <a:pt x="337" y="0"/>
                    </a:cubicBezTo>
                    <a:moveTo>
                      <a:pt x="360" y="0"/>
                    </a:moveTo>
                    <a:cubicBezTo>
                      <a:pt x="345" y="0"/>
                      <a:pt x="345" y="0"/>
                      <a:pt x="345" y="0"/>
                    </a:cubicBezTo>
                    <a:cubicBezTo>
                      <a:pt x="345" y="8"/>
                      <a:pt x="345" y="8"/>
                      <a:pt x="345" y="8"/>
                    </a:cubicBezTo>
                    <a:cubicBezTo>
                      <a:pt x="360" y="8"/>
                      <a:pt x="360" y="8"/>
                      <a:pt x="360" y="8"/>
                    </a:cubicBezTo>
                    <a:cubicBezTo>
                      <a:pt x="360" y="0"/>
                      <a:pt x="360" y="0"/>
                      <a:pt x="360" y="0"/>
                    </a:cubicBezTo>
                    <a:moveTo>
                      <a:pt x="383" y="0"/>
                    </a:moveTo>
                    <a:cubicBezTo>
                      <a:pt x="368" y="0"/>
                      <a:pt x="368" y="0"/>
                      <a:pt x="368" y="0"/>
                    </a:cubicBezTo>
                    <a:cubicBezTo>
                      <a:pt x="368" y="8"/>
                      <a:pt x="368" y="8"/>
                      <a:pt x="368" y="8"/>
                    </a:cubicBezTo>
                    <a:cubicBezTo>
                      <a:pt x="383" y="8"/>
                      <a:pt x="383" y="8"/>
                      <a:pt x="383" y="8"/>
                    </a:cubicBezTo>
                    <a:cubicBezTo>
                      <a:pt x="383" y="0"/>
                      <a:pt x="383" y="0"/>
                      <a:pt x="383" y="0"/>
                    </a:cubicBezTo>
                    <a:moveTo>
                      <a:pt x="406" y="0"/>
                    </a:moveTo>
                    <a:cubicBezTo>
                      <a:pt x="390" y="0"/>
                      <a:pt x="390" y="0"/>
                      <a:pt x="390" y="0"/>
                    </a:cubicBezTo>
                    <a:cubicBezTo>
                      <a:pt x="390" y="8"/>
                      <a:pt x="390" y="8"/>
                      <a:pt x="390" y="8"/>
                    </a:cubicBezTo>
                    <a:cubicBezTo>
                      <a:pt x="406" y="8"/>
                      <a:pt x="406" y="8"/>
                      <a:pt x="406" y="8"/>
                    </a:cubicBezTo>
                    <a:cubicBezTo>
                      <a:pt x="406" y="0"/>
                      <a:pt x="406" y="0"/>
                      <a:pt x="406" y="0"/>
                    </a:cubicBezTo>
                    <a:moveTo>
                      <a:pt x="428" y="0"/>
                    </a:moveTo>
                    <a:cubicBezTo>
                      <a:pt x="413" y="0"/>
                      <a:pt x="413" y="0"/>
                      <a:pt x="413" y="0"/>
                    </a:cubicBezTo>
                    <a:cubicBezTo>
                      <a:pt x="413" y="8"/>
                      <a:pt x="413" y="8"/>
                      <a:pt x="413" y="8"/>
                    </a:cubicBezTo>
                    <a:cubicBezTo>
                      <a:pt x="428" y="8"/>
                      <a:pt x="428" y="8"/>
                      <a:pt x="428" y="8"/>
                    </a:cubicBezTo>
                    <a:cubicBezTo>
                      <a:pt x="428" y="0"/>
                      <a:pt x="428" y="0"/>
                      <a:pt x="428" y="0"/>
                    </a:cubicBezTo>
                    <a:moveTo>
                      <a:pt x="451" y="0"/>
                    </a:moveTo>
                    <a:cubicBezTo>
                      <a:pt x="436" y="0"/>
                      <a:pt x="436" y="0"/>
                      <a:pt x="436" y="0"/>
                    </a:cubicBezTo>
                    <a:cubicBezTo>
                      <a:pt x="436" y="8"/>
                      <a:pt x="436" y="8"/>
                      <a:pt x="436" y="8"/>
                    </a:cubicBezTo>
                    <a:cubicBezTo>
                      <a:pt x="451" y="8"/>
                      <a:pt x="451" y="8"/>
                      <a:pt x="451" y="8"/>
                    </a:cubicBezTo>
                    <a:cubicBezTo>
                      <a:pt x="451" y="0"/>
                      <a:pt x="451" y="0"/>
                      <a:pt x="451" y="0"/>
                    </a:cubicBezTo>
                    <a:moveTo>
                      <a:pt x="474" y="0"/>
                    </a:moveTo>
                    <a:cubicBezTo>
                      <a:pt x="459" y="0"/>
                      <a:pt x="459" y="0"/>
                      <a:pt x="459" y="0"/>
                    </a:cubicBezTo>
                    <a:cubicBezTo>
                      <a:pt x="459" y="8"/>
                      <a:pt x="459" y="8"/>
                      <a:pt x="459" y="8"/>
                    </a:cubicBezTo>
                    <a:cubicBezTo>
                      <a:pt x="474" y="8"/>
                      <a:pt x="474" y="8"/>
                      <a:pt x="474" y="8"/>
                    </a:cubicBezTo>
                    <a:cubicBezTo>
                      <a:pt x="474" y="0"/>
                      <a:pt x="474" y="0"/>
                      <a:pt x="474" y="0"/>
                    </a:cubicBezTo>
                    <a:moveTo>
                      <a:pt x="497" y="0"/>
                    </a:moveTo>
                    <a:cubicBezTo>
                      <a:pt x="482" y="0"/>
                      <a:pt x="482" y="0"/>
                      <a:pt x="482" y="0"/>
                    </a:cubicBezTo>
                    <a:cubicBezTo>
                      <a:pt x="482" y="8"/>
                      <a:pt x="482" y="8"/>
                      <a:pt x="482" y="8"/>
                    </a:cubicBezTo>
                    <a:cubicBezTo>
                      <a:pt x="497" y="8"/>
                      <a:pt x="497" y="8"/>
                      <a:pt x="497" y="8"/>
                    </a:cubicBezTo>
                    <a:cubicBezTo>
                      <a:pt x="497" y="0"/>
                      <a:pt x="497" y="0"/>
                      <a:pt x="497" y="0"/>
                    </a:cubicBezTo>
                    <a:moveTo>
                      <a:pt x="520" y="0"/>
                    </a:moveTo>
                    <a:cubicBezTo>
                      <a:pt x="504" y="0"/>
                      <a:pt x="504" y="0"/>
                      <a:pt x="504" y="0"/>
                    </a:cubicBezTo>
                    <a:cubicBezTo>
                      <a:pt x="504" y="8"/>
                      <a:pt x="504" y="8"/>
                      <a:pt x="504" y="8"/>
                    </a:cubicBezTo>
                    <a:cubicBezTo>
                      <a:pt x="520" y="8"/>
                      <a:pt x="520" y="8"/>
                      <a:pt x="520" y="8"/>
                    </a:cubicBezTo>
                    <a:cubicBezTo>
                      <a:pt x="520" y="0"/>
                      <a:pt x="520" y="0"/>
                      <a:pt x="520" y="0"/>
                    </a:cubicBezTo>
                    <a:moveTo>
                      <a:pt x="543" y="0"/>
                    </a:moveTo>
                    <a:cubicBezTo>
                      <a:pt x="527" y="0"/>
                      <a:pt x="527" y="0"/>
                      <a:pt x="527" y="0"/>
                    </a:cubicBezTo>
                    <a:cubicBezTo>
                      <a:pt x="527" y="8"/>
                      <a:pt x="527" y="8"/>
                      <a:pt x="527" y="8"/>
                    </a:cubicBezTo>
                    <a:cubicBezTo>
                      <a:pt x="543" y="8"/>
                      <a:pt x="543" y="8"/>
                      <a:pt x="543" y="8"/>
                    </a:cubicBezTo>
                    <a:cubicBezTo>
                      <a:pt x="543" y="0"/>
                      <a:pt x="543" y="0"/>
                      <a:pt x="543" y="0"/>
                    </a:cubicBezTo>
                    <a:moveTo>
                      <a:pt x="565" y="0"/>
                    </a:moveTo>
                    <a:cubicBezTo>
                      <a:pt x="550" y="0"/>
                      <a:pt x="550" y="0"/>
                      <a:pt x="550" y="0"/>
                    </a:cubicBezTo>
                    <a:cubicBezTo>
                      <a:pt x="550" y="8"/>
                      <a:pt x="550" y="8"/>
                      <a:pt x="550" y="8"/>
                    </a:cubicBezTo>
                    <a:cubicBezTo>
                      <a:pt x="565" y="8"/>
                      <a:pt x="565" y="8"/>
                      <a:pt x="565" y="8"/>
                    </a:cubicBezTo>
                    <a:cubicBezTo>
                      <a:pt x="565" y="0"/>
                      <a:pt x="565" y="0"/>
                      <a:pt x="565" y="0"/>
                    </a:cubicBezTo>
                    <a:moveTo>
                      <a:pt x="588" y="0"/>
                    </a:moveTo>
                    <a:cubicBezTo>
                      <a:pt x="585" y="0"/>
                      <a:pt x="583" y="0"/>
                      <a:pt x="580" y="0"/>
                    </a:cubicBezTo>
                    <a:cubicBezTo>
                      <a:pt x="573" y="0"/>
                      <a:pt x="573" y="0"/>
                      <a:pt x="573" y="0"/>
                    </a:cubicBezTo>
                    <a:cubicBezTo>
                      <a:pt x="573" y="8"/>
                      <a:pt x="573" y="8"/>
                      <a:pt x="573" y="8"/>
                    </a:cubicBezTo>
                    <a:cubicBezTo>
                      <a:pt x="580" y="8"/>
                      <a:pt x="580" y="8"/>
                      <a:pt x="580" y="8"/>
                    </a:cubicBezTo>
                    <a:cubicBezTo>
                      <a:pt x="582" y="8"/>
                      <a:pt x="585" y="8"/>
                      <a:pt x="588" y="8"/>
                    </a:cubicBezTo>
                    <a:cubicBezTo>
                      <a:pt x="588" y="0"/>
                      <a:pt x="588" y="0"/>
                      <a:pt x="588" y="0"/>
                    </a:cubicBezTo>
                    <a:cubicBezTo>
                      <a:pt x="588" y="0"/>
                      <a:pt x="588" y="0"/>
                      <a:pt x="588" y="0"/>
                    </a:cubicBezTo>
                    <a:moveTo>
                      <a:pt x="611" y="2"/>
                    </a:moveTo>
                    <a:cubicBezTo>
                      <a:pt x="606" y="2"/>
                      <a:pt x="601" y="1"/>
                      <a:pt x="596" y="1"/>
                    </a:cubicBezTo>
                    <a:cubicBezTo>
                      <a:pt x="595" y="8"/>
                      <a:pt x="595" y="8"/>
                      <a:pt x="595" y="8"/>
                    </a:cubicBezTo>
                    <a:cubicBezTo>
                      <a:pt x="600" y="9"/>
                      <a:pt x="605" y="9"/>
                      <a:pt x="610" y="10"/>
                    </a:cubicBezTo>
                    <a:cubicBezTo>
                      <a:pt x="611" y="2"/>
                      <a:pt x="611" y="2"/>
                      <a:pt x="611" y="2"/>
                    </a:cubicBezTo>
                    <a:moveTo>
                      <a:pt x="634" y="7"/>
                    </a:moveTo>
                    <a:cubicBezTo>
                      <a:pt x="629" y="6"/>
                      <a:pt x="624" y="5"/>
                      <a:pt x="619" y="4"/>
                    </a:cubicBezTo>
                    <a:cubicBezTo>
                      <a:pt x="618" y="11"/>
                      <a:pt x="618" y="11"/>
                      <a:pt x="618" y="11"/>
                    </a:cubicBezTo>
                    <a:cubicBezTo>
                      <a:pt x="623" y="12"/>
                      <a:pt x="627" y="13"/>
                      <a:pt x="632" y="15"/>
                    </a:cubicBezTo>
                    <a:cubicBezTo>
                      <a:pt x="634" y="7"/>
                      <a:pt x="634" y="7"/>
                      <a:pt x="634" y="7"/>
                    </a:cubicBezTo>
                    <a:moveTo>
                      <a:pt x="656" y="14"/>
                    </a:moveTo>
                    <a:cubicBezTo>
                      <a:pt x="651" y="12"/>
                      <a:pt x="647" y="11"/>
                      <a:pt x="642" y="9"/>
                    </a:cubicBezTo>
                    <a:cubicBezTo>
                      <a:pt x="639" y="17"/>
                      <a:pt x="639" y="17"/>
                      <a:pt x="639" y="17"/>
                    </a:cubicBezTo>
                    <a:cubicBezTo>
                      <a:pt x="644" y="18"/>
                      <a:pt x="649" y="20"/>
                      <a:pt x="653" y="22"/>
                    </a:cubicBezTo>
                    <a:cubicBezTo>
                      <a:pt x="656" y="14"/>
                      <a:pt x="656" y="14"/>
                      <a:pt x="656" y="14"/>
                    </a:cubicBezTo>
                    <a:moveTo>
                      <a:pt x="677" y="24"/>
                    </a:moveTo>
                    <a:cubicBezTo>
                      <a:pt x="673" y="21"/>
                      <a:pt x="668" y="19"/>
                      <a:pt x="663" y="17"/>
                    </a:cubicBezTo>
                    <a:cubicBezTo>
                      <a:pt x="660" y="24"/>
                      <a:pt x="660" y="24"/>
                      <a:pt x="660" y="24"/>
                    </a:cubicBezTo>
                    <a:cubicBezTo>
                      <a:pt x="665" y="26"/>
                      <a:pt x="669" y="28"/>
                      <a:pt x="674" y="31"/>
                    </a:cubicBezTo>
                    <a:cubicBezTo>
                      <a:pt x="677" y="24"/>
                      <a:pt x="677" y="24"/>
                      <a:pt x="677" y="24"/>
                    </a:cubicBezTo>
                    <a:moveTo>
                      <a:pt x="697" y="36"/>
                    </a:moveTo>
                    <a:cubicBezTo>
                      <a:pt x="693" y="33"/>
                      <a:pt x="689" y="30"/>
                      <a:pt x="684" y="27"/>
                    </a:cubicBezTo>
                    <a:cubicBezTo>
                      <a:pt x="680" y="34"/>
                      <a:pt x="680" y="34"/>
                      <a:pt x="680" y="34"/>
                    </a:cubicBezTo>
                    <a:cubicBezTo>
                      <a:pt x="685" y="37"/>
                      <a:pt x="689" y="39"/>
                      <a:pt x="693" y="42"/>
                    </a:cubicBezTo>
                    <a:cubicBezTo>
                      <a:pt x="697" y="36"/>
                      <a:pt x="697" y="36"/>
                      <a:pt x="697" y="36"/>
                    </a:cubicBezTo>
                    <a:moveTo>
                      <a:pt x="716" y="49"/>
                    </a:moveTo>
                    <a:cubicBezTo>
                      <a:pt x="712" y="46"/>
                      <a:pt x="708" y="43"/>
                      <a:pt x="704" y="40"/>
                    </a:cubicBezTo>
                    <a:cubicBezTo>
                      <a:pt x="699" y="46"/>
                      <a:pt x="699" y="46"/>
                      <a:pt x="699" y="46"/>
                    </a:cubicBezTo>
                    <a:cubicBezTo>
                      <a:pt x="703" y="49"/>
                      <a:pt x="707" y="52"/>
                      <a:pt x="711" y="55"/>
                    </a:cubicBezTo>
                    <a:cubicBezTo>
                      <a:pt x="716" y="49"/>
                      <a:pt x="716" y="49"/>
                      <a:pt x="716" y="49"/>
                    </a:cubicBezTo>
                    <a:moveTo>
                      <a:pt x="733" y="65"/>
                    </a:moveTo>
                    <a:cubicBezTo>
                      <a:pt x="729" y="62"/>
                      <a:pt x="726" y="58"/>
                      <a:pt x="722" y="54"/>
                    </a:cubicBezTo>
                    <a:cubicBezTo>
                      <a:pt x="717" y="60"/>
                      <a:pt x="717" y="60"/>
                      <a:pt x="717" y="60"/>
                    </a:cubicBezTo>
                    <a:cubicBezTo>
                      <a:pt x="720" y="64"/>
                      <a:pt x="724" y="67"/>
                      <a:pt x="728" y="71"/>
                    </a:cubicBezTo>
                    <a:cubicBezTo>
                      <a:pt x="733" y="65"/>
                      <a:pt x="733" y="65"/>
                      <a:pt x="733" y="65"/>
                    </a:cubicBezTo>
                    <a:moveTo>
                      <a:pt x="748" y="83"/>
                    </a:moveTo>
                    <a:cubicBezTo>
                      <a:pt x="745" y="79"/>
                      <a:pt x="742" y="75"/>
                      <a:pt x="738" y="71"/>
                    </a:cubicBezTo>
                    <a:cubicBezTo>
                      <a:pt x="733" y="76"/>
                      <a:pt x="733" y="76"/>
                      <a:pt x="733" y="76"/>
                    </a:cubicBezTo>
                    <a:cubicBezTo>
                      <a:pt x="736" y="80"/>
                      <a:pt x="739" y="84"/>
                      <a:pt x="742" y="88"/>
                    </a:cubicBezTo>
                    <a:cubicBezTo>
                      <a:pt x="748" y="83"/>
                      <a:pt x="748" y="83"/>
                      <a:pt x="748" y="83"/>
                    </a:cubicBezTo>
                    <a:moveTo>
                      <a:pt x="762" y="102"/>
                    </a:moveTo>
                    <a:cubicBezTo>
                      <a:pt x="759" y="97"/>
                      <a:pt x="756" y="93"/>
                      <a:pt x="753" y="89"/>
                    </a:cubicBezTo>
                    <a:cubicBezTo>
                      <a:pt x="747" y="93"/>
                      <a:pt x="747" y="93"/>
                      <a:pt x="747" y="93"/>
                    </a:cubicBezTo>
                    <a:cubicBezTo>
                      <a:pt x="750" y="98"/>
                      <a:pt x="752" y="102"/>
                      <a:pt x="755" y="106"/>
                    </a:cubicBezTo>
                    <a:cubicBezTo>
                      <a:pt x="762" y="102"/>
                      <a:pt x="762" y="102"/>
                      <a:pt x="762" y="102"/>
                    </a:cubicBezTo>
                    <a:moveTo>
                      <a:pt x="773" y="122"/>
                    </a:moveTo>
                    <a:cubicBezTo>
                      <a:pt x="771" y="118"/>
                      <a:pt x="768" y="113"/>
                      <a:pt x="766" y="108"/>
                    </a:cubicBezTo>
                    <a:cubicBezTo>
                      <a:pt x="759" y="112"/>
                      <a:pt x="759" y="112"/>
                      <a:pt x="759" y="112"/>
                    </a:cubicBezTo>
                    <a:cubicBezTo>
                      <a:pt x="761" y="117"/>
                      <a:pt x="764" y="121"/>
                      <a:pt x="766" y="126"/>
                    </a:cubicBezTo>
                    <a:cubicBezTo>
                      <a:pt x="773" y="122"/>
                      <a:pt x="773" y="122"/>
                      <a:pt x="773" y="122"/>
                    </a:cubicBezTo>
                    <a:moveTo>
                      <a:pt x="782" y="144"/>
                    </a:moveTo>
                    <a:cubicBezTo>
                      <a:pt x="780" y="139"/>
                      <a:pt x="778" y="134"/>
                      <a:pt x="776" y="129"/>
                    </a:cubicBezTo>
                    <a:cubicBezTo>
                      <a:pt x="769" y="132"/>
                      <a:pt x="769" y="132"/>
                      <a:pt x="769" y="132"/>
                    </a:cubicBezTo>
                    <a:cubicBezTo>
                      <a:pt x="771" y="137"/>
                      <a:pt x="773" y="142"/>
                      <a:pt x="774" y="146"/>
                    </a:cubicBezTo>
                    <a:cubicBezTo>
                      <a:pt x="782" y="144"/>
                      <a:pt x="782" y="144"/>
                      <a:pt x="782" y="144"/>
                    </a:cubicBezTo>
                    <a:moveTo>
                      <a:pt x="788" y="166"/>
                    </a:moveTo>
                    <a:cubicBezTo>
                      <a:pt x="787" y="161"/>
                      <a:pt x="786" y="156"/>
                      <a:pt x="784" y="151"/>
                    </a:cubicBezTo>
                    <a:cubicBezTo>
                      <a:pt x="777" y="153"/>
                      <a:pt x="777" y="153"/>
                      <a:pt x="777" y="153"/>
                    </a:cubicBezTo>
                    <a:cubicBezTo>
                      <a:pt x="778" y="158"/>
                      <a:pt x="779" y="163"/>
                      <a:pt x="781" y="168"/>
                    </a:cubicBezTo>
                    <a:cubicBezTo>
                      <a:pt x="788" y="166"/>
                      <a:pt x="788" y="166"/>
                      <a:pt x="788" y="166"/>
                    </a:cubicBezTo>
                    <a:moveTo>
                      <a:pt x="792" y="189"/>
                    </a:moveTo>
                    <a:cubicBezTo>
                      <a:pt x="791" y="184"/>
                      <a:pt x="791" y="179"/>
                      <a:pt x="790" y="174"/>
                    </a:cubicBezTo>
                    <a:cubicBezTo>
                      <a:pt x="782" y="175"/>
                      <a:pt x="782" y="175"/>
                      <a:pt x="782" y="175"/>
                    </a:cubicBezTo>
                    <a:cubicBezTo>
                      <a:pt x="783" y="180"/>
                      <a:pt x="784" y="185"/>
                      <a:pt x="784" y="190"/>
                    </a:cubicBezTo>
                    <a:cubicBezTo>
                      <a:pt x="792" y="189"/>
                      <a:pt x="792" y="189"/>
                      <a:pt x="792" y="189"/>
                    </a:cubicBezTo>
                    <a:moveTo>
                      <a:pt x="794" y="212"/>
                    </a:moveTo>
                    <a:cubicBezTo>
                      <a:pt x="793" y="207"/>
                      <a:pt x="793" y="202"/>
                      <a:pt x="793" y="197"/>
                    </a:cubicBezTo>
                    <a:cubicBezTo>
                      <a:pt x="785" y="197"/>
                      <a:pt x="785" y="197"/>
                      <a:pt x="785" y="197"/>
                    </a:cubicBezTo>
                    <a:cubicBezTo>
                      <a:pt x="786" y="202"/>
                      <a:pt x="786" y="207"/>
                      <a:pt x="786" y="212"/>
                    </a:cubicBezTo>
                    <a:cubicBezTo>
                      <a:pt x="794" y="212"/>
                      <a:pt x="794" y="212"/>
                      <a:pt x="794" y="212"/>
                    </a:cubicBezTo>
                    <a:cubicBezTo>
                      <a:pt x="794" y="212"/>
                      <a:pt x="794" y="212"/>
                      <a:pt x="794" y="212"/>
                    </a:cubicBezTo>
                    <a:moveTo>
                      <a:pt x="793" y="235"/>
                    </a:moveTo>
                    <a:cubicBezTo>
                      <a:pt x="793" y="232"/>
                      <a:pt x="794" y="229"/>
                      <a:pt x="794" y="226"/>
                    </a:cubicBezTo>
                    <a:cubicBezTo>
                      <a:pt x="794" y="220"/>
                      <a:pt x="794" y="220"/>
                      <a:pt x="794" y="220"/>
                    </a:cubicBezTo>
                    <a:cubicBezTo>
                      <a:pt x="786" y="220"/>
                      <a:pt x="786" y="220"/>
                      <a:pt x="786" y="220"/>
                    </a:cubicBezTo>
                    <a:cubicBezTo>
                      <a:pt x="786" y="226"/>
                      <a:pt x="786" y="226"/>
                      <a:pt x="786" y="226"/>
                    </a:cubicBezTo>
                    <a:cubicBezTo>
                      <a:pt x="786" y="229"/>
                      <a:pt x="786" y="232"/>
                      <a:pt x="786" y="235"/>
                    </a:cubicBezTo>
                    <a:cubicBezTo>
                      <a:pt x="793" y="235"/>
                      <a:pt x="793" y="235"/>
                      <a:pt x="793" y="235"/>
                    </a:cubicBezTo>
                    <a:cubicBezTo>
                      <a:pt x="793" y="235"/>
                      <a:pt x="793" y="235"/>
                      <a:pt x="793" y="235"/>
                    </a:cubicBezTo>
                    <a:moveTo>
                      <a:pt x="791" y="258"/>
                    </a:moveTo>
                    <a:cubicBezTo>
                      <a:pt x="792" y="253"/>
                      <a:pt x="792" y="248"/>
                      <a:pt x="793" y="243"/>
                    </a:cubicBezTo>
                    <a:cubicBezTo>
                      <a:pt x="785" y="242"/>
                      <a:pt x="785" y="242"/>
                      <a:pt x="785" y="242"/>
                    </a:cubicBezTo>
                    <a:cubicBezTo>
                      <a:pt x="785" y="247"/>
                      <a:pt x="784" y="252"/>
                      <a:pt x="783" y="257"/>
                    </a:cubicBezTo>
                    <a:cubicBezTo>
                      <a:pt x="791" y="258"/>
                      <a:pt x="791" y="258"/>
                      <a:pt x="791" y="258"/>
                    </a:cubicBezTo>
                    <a:moveTo>
                      <a:pt x="786" y="281"/>
                    </a:moveTo>
                    <a:cubicBezTo>
                      <a:pt x="788" y="276"/>
                      <a:pt x="789" y="271"/>
                      <a:pt x="790" y="266"/>
                    </a:cubicBezTo>
                    <a:cubicBezTo>
                      <a:pt x="782" y="264"/>
                      <a:pt x="782" y="264"/>
                      <a:pt x="782" y="264"/>
                    </a:cubicBezTo>
                    <a:cubicBezTo>
                      <a:pt x="781" y="269"/>
                      <a:pt x="780" y="274"/>
                      <a:pt x="779" y="279"/>
                    </a:cubicBezTo>
                    <a:cubicBezTo>
                      <a:pt x="786" y="281"/>
                      <a:pt x="786" y="281"/>
                      <a:pt x="786" y="281"/>
                    </a:cubicBezTo>
                    <a:moveTo>
                      <a:pt x="779" y="303"/>
                    </a:moveTo>
                    <a:cubicBezTo>
                      <a:pt x="781" y="298"/>
                      <a:pt x="783" y="293"/>
                      <a:pt x="784" y="288"/>
                    </a:cubicBezTo>
                    <a:cubicBezTo>
                      <a:pt x="777" y="286"/>
                      <a:pt x="777" y="286"/>
                      <a:pt x="777" y="286"/>
                    </a:cubicBezTo>
                    <a:cubicBezTo>
                      <a:pt x="775" y="291"/>
                      <a:pt x="774" y="296"/>
                      <a:pt x="772" y="300"/>
                    </a:cubicBezTo>
                    <a:cubicBezTo>
                      <a:pt x="779" y="303"/>
                      <a:pt x="779" y="303"/>
                      <a:pt x="779" y="303"/>
                    </a:cubicBezTo>
                    <a:cubicBezTo>
                      <a:pt x="779" y="303"/>
                      <a:pt x="779" y="303"/>
                      <a:pt x="779" y="303"/>
                    </a:cubicBezTo>
                    <a:moveTo>
                      <a:pt x="769" y="324"/>
                    </a:moveTo>
                    <a:cubicBezTo>
                      <a:pt x="772" y="320"/>
                      <a:pt x="774" y="315"/>
                      <a:pt x="776" y="310"/>
                    </a:cubicBezTo>
                    <a:cubicBezTo>
                      <a:pt x="769" y="307"/>
                      <a:pt x="769" y="307"/>
                      <a:pt x="769" y="307"/>
                    </a:cubicBezTo>
                    <a:cubicBezTo>
                      <a:pt x="767" y="312"/>
                      <a:pt x="765" y="316"/>
                      <a:pt x="763" y="321"/>
                    </a:cubicBezTo>
                    <a:cubicBezTo>
                      <a:pt x="769" y="324"/>
                      <a:pt x="769" y="324"/>
                      <a:pt x="769" y="324"/>
                    </a:cubicBezTo>
                    <a:moveTo>
                      <a:pt x="758" y="344"/>
                    </a:moveTo>
                    <a:cubicBezTo>
                      <a:pt x="761" y="340"/>
                      <a:pt x="763" y="335"/>
                      <a:pt x="766" y="331"/>
                    </a:cubicBezTo>
                    <a:cubicBezTo>
                      <a:pt x="759" y="327"/>
                      <a:pt x="759" y="327"/>
                      <a:pt x="759" y="327"/>
                    </a:cubicBezTo>
                    <a:cubicBezTo>
                      <a:pt x="757" y="331"/>
                      <a:pt x="754" y="336"/>
                      <a:pt x="751" y="340"/>
                    </a:cubicBezTo>
                    <a:cubicBezTo>
                      <a:pt x="758" y="344"/>
                      <a:pt x="758" y="344"/>
                      <a:pt x="758" y="344"/>
                    </a:cubicBezTo>
                    <a:moveTo>
                      <a:pt x="744" y="363"/>
                    </a:moveTo>
                    <a:cubicBezTo>
                      <a:pt x="747" y="359"/>
                      <a:pt x="750" y="355"/>
                      <a:pt x="753" y="350"/>
                    </a:cubicBezTo>
                    <a:cubicBezTo>
                      <a:pt x="747" y="346"/>
                      <a:pt x="747" y="346"/>
                      <a:pt x="747" y="346"/>
                    </a:cubicBezTo>
                    <a:cubicBezTo>
                      <a:pt x="744" y="350"/>
                      <a:pt x="741" y="354"/>
                      <a:pt x="738" y="358"/>
                    </a:cubicBezTo>
                    <a:cubicBezTo>
                      <a:pt x="744" y="363"/>
                      <a:pt x="744" y="363"/>
                      <a:pt x="744" y="363"/>
                    </a:cubicBezTo>
                    <a:moveTo>
                      <a:pt x="728" y="380"/>
                    </a:moveTo>
                    <a:cubicBezTo>
                      <a:pt x="732" y="376"/>
                      <a:pt x="735" y="372"/>
                      <a:pt x="739" y="369"/>
                    </a:cubicBezTo>
                    <a:cubicBezTo>
                      <a:pt x="733" y="363"/>
                      <a:pt x="733" y="363"/>
                      <a:pt x="733" y="363"/>
                    </a:cubicBezTo>
                    <a:cubicBezTo>
                      <a:pt x="730" y="367"/>
                      <a:pt x="726" y="371"/>
                      <a:pt x="723" y="374"/>
                    </a:cubicBezTo>
                    <a:cubicBezTo>
                      <a:pt x="728" y="380"/>
                      <a:pt x="728" y="380"/>
                      <a:pt x="728" y="380"/>
                    </a:cubicBezTo>
                    <a:moveTo>
                      <a:pt x="710" y="395"/>
                    </a:moveTo>
                    <a:cubicBezTo>
                      <a:pt x="714" y="392"/>
                      <a:pt x="718" y="388"/>
                      <a:pt x="722" y="385"/>
                    </a:cubicBezTo>
                    <a:cubicBezTo>
                      <a:pt x="717" y="379"/>
                      <a:pt x="717" y="379"/>
                      <a:pt x="717" y="379"/>
                    </a:cubicBezTo>
                    <a:cubicBezTo>
                      <a:pt x="713" y="383"/>
                      <a:pt x="710" y="386"/>
                      <a:pt x="706" y="389"/>
                    </a:cubicBezTo>
                    <a:cubicBezTo>
                      <a:pt x="710" y="395"/>
                      <a:pt x="710" y="395"/>
                      <a:pt x="710" y="395"/>
                    </a:cubicBezTo>
                    <a:moveTo>
                      <a:pt x="691" y="408"/>
                    </a:moveTo>
                    <a:cubicBezTo>
                      <a:pt x="696" y="405"/>
                      <a:pt x="700" y="403"/>
                      <a:pt x="704" y="400"/>
                    </a:cubicBezTo>
                    <a:cubicBezTo>
                      <a:pt x="700" y="393"/>
                      <a:pt x="700" y="393"/>
                      <a:pt x="700" y="393"/>
                    </a:cubicBezTo>
                    <a:cubicBezTo>
                      <a:pt x="696" y="396"/>
                      <a:pt x="691" y="399"/>
                      <a:pt x="687" y="402"/>
                    </a:cubicBezTo>
                    <a:cubicBezTo>
                      <a:pt x="691" y="408"/>
                      <a:pt x="691" y="408"/>
                      <a:pt x="691" y="408"/>
                    </a:cubicBezTo>
                    <a:moveTo>
                      <a:pt x="671" y="419"/>
                    </a:moveTo>
                    <a:cubicBezTo>
                      <a:pt x="675" y="417"/>
                      <a:pt x="680" y="415"/>
                      <a:pt x="685" y="412"/>
                    </a:cubicBezTo>
                    <a:cubicBezTo>
                      <a:pt x="681" y="405"/>
                      <a:pt x="681" y="405"/>
                      <a:pt x="681" y="405"/>
                    </a:cubicBezTo>
                    <a:cubicBezTo>
                      <a:pt x="676" y="408"/>
                      <a:pt x="672" y="410"/>
                      <a:pt x="667" y="412"/>
                    </a:cubicBezTo>
                    <a:cubicBezTo>
                      <a:pt x="671" y="419"/>
                      <a:pt x="671" y="419"/>
                      <a:pt x="671" y="419"/>
                    </a:cubicBezTo>
                    <a:cubicBezTo>
                      <a:pt x="671" y="419"/>
                      <a:pt x="671" y="419"/>
                      <a:pt x="671" y="419"/>
                    </a:cubicBezTo>
                    <a:moveTo>
                      <a:pt x="649" y="428"/>
                    </a:moveTo>
                    <a:cubicBezTo>
                      <a:pt x="654" y="426"/>
                      <a:pt x="659" y="424"/>
                      <a:pt x="664" y="422"/>
                    </a:cubicBezTo>
                    <a:cubicBezTo>
                      <a:pt x="661" y="415"/>
                      <a:pt x="661" y="415"/>
                      <a:pt x="661" y="415"/>
                    </a:cubicBezTo>
                    <a:cubicBezTo>
                      <a:pt x="656" y="417"/>
                      <a:pt x="651" y="419"/>
                      <a:pt x="647" y="421"/>
                    </a:cubicBezTo>
                    <a:cubicBezTo>
                      <a:pt x="649" y="428"/>
                      <a:pt x="649" y="428"/>
                      <a:pt x="649" y="428"/>
                    </a:cubicBezTo>
                    <a:moveTo>
                      <a:pt x="627" y="434"/>
                    </a:moveTo>
                    <a:cubicBezTo>
                      <a:pt x="632" y="433"/>
                      <a:pt x="637" y="432"/>
                      <a:pt x="642" y="430"/>
                    </a:cubicBezTo>
                    <a:cubicBezTo>
                      <a:pt x="640" y="423"/>
                      <a:pt x="640" y="423"/>
                      <a:pt x="640" y="423"/>
                    </a:cubicBezTo>
                    <a:cubicBezTo>
                      <a:pt x="635" y="425"/>
                      <a:pt x="630" y="426"/>
                      <a:pt x="625" y="427"/>
                    </a:cubicBezTo>
                    <a:cubicBezTo>
                      <a:pt x="627" y="434"/>
                      <a:pt x="627" y="434"/>
                      <a:pt x="627" y="434"/>
                    </a:cubicBezTo>
                    <a:moveTo>
                      <a:pt x="604" y="438"/>
                    </a:moveTo>
                    <a:cubicBezTo>
                      <a:pt x="609" y="438"/>
                      <a:pt x="614" y="437"/>
                      <a:pt x="619" y="436"/>
                    </a:cubicBezTo>
                    <a:cubicBezTo>
                      <a:pt x="618" y="428"/>
                      <a:pt x="618" y="428"/>
                      <a:pt x="618" y="428"/>
                    </a:cubicBezTo>
                    <a:cubicBezTo>
                      <a:pt x="613" y="429"/>
                      <a:pt x="608" y="430"/>
                      <a:pt x="603" y="431"/>
                    </a:cubicBezTo>
                    <a:cubicBezTo>
                      <a:pt x="604" y="438"/>
                      <a:pt x="604" y="438"/>
                      <a:pt x="604" y="438"/>
                    </a:cubicBezTo>
                    <a:cubicBezTo>
                      <a:pt x="604" y="438"/>
                      <a:pt x="604" y="438"/>
                      <a:pt x="604" y="438"/>
                    </a:cubicBezTo>
                    <a:moveTo>
                      <a:pt x="581" y="440"/>
                    </a:moveTo>
                    <a:cubicBezTo>
                      <a:pt x="586" y="440"/>
                      <a:pt x="591" y="440"/>
                      <a:pt x="596" y="439"/>
                    </a:cubicBezTo>
                    <a:cubicBezTo>
                      <a:pt x="596" y="431"/>
                      <a:pt x="596" y="431"/>
                      <a:pt x="596" y="431"/>
                    </a:cubicBezTo>
                    <a:cubicBezTo>
                      <a:pt x="591" y="432"/>
                      <a:pt x="586" y="432"/>
                      <a:pt x="581" y="432"/>
                    </a:cubicBezTo>
                    <a:cubicBezTo>
                      <a:pt x="581" y="440"/>
                      <a:pt x="581" y="440"/>
                      <a:pt x="581" y="440"/>
                    </a:cubicBezTo>
                    <a:cubicBezTo>
                      <a:pt x="581" y="440"/>
                      <a:pt x="581" y="440"/>
                      <a:pt x="581" y="440"/>
                    </a:cubicBezTo>
                    <a:moveTo>
                      <a:pt x="558" y="440"/>
                    </a:moveTo>
                    <a:cubicBezTo>
                      <a:pt x="573" y="440"/>
                      <a:pt x="573" y="440"/>
                      <a:pt x="573" y="440"/>
                    </a:cubicBezTo>
                    <a:cubicBezTo>
                      <a:pt x="573" y="432"/>
                      <a:pt x="573" y="432"/>
                      <a:pt x="573" y="432"/>
                    </a:cubicBezTo>
                    <a:cubicBezTo>
                      <a:pt x="558" y="432"/>
                      <a:pt x="558" y="432"/>
                      <a:pt x="558" y="432"/>
                    </a:cubicBezTo>
                    <a:cubicBezTo>
                      <a:pt x="558" y="440"/>
                      <a:pt x="558" y="440"/>
                      <a:pt x="558" y="440"/>
                    </a:cubicBezTo>
                    <a:moveTo>
                      <a:pt x="535" y="440"/>
                    </a:moveTo>
                    <a:cubicBezTo>
                      <a:pt x="550" y="440"/>
                      <a:pt x="550" y="440"/>
                      <a:pt x="550" y="440"/>
                    </a:cubicBezTo>
                    <a:cubicBezTo>
                      <a:pt x="550" y="432"/>
                      <a:pt x="550" y="432"/>
                      <a:pt x="550" y="432"/>
                    </a:cubicBezTo>
                    <a:cubicBezTo>
                      <a:pt x="535" y="432"/>
                      <a:pt x="535" y="432"/>
                      <a:pt x="535" y="432"/>
                    </a:cubicBezTo>
                    <a:cubicBezTo>
                      <a:pt x="535" y="440"/>
                      <a:pt x="535" y="440"/>
                      <a:pt x="535" y="440"/>
                    </a:cubicBezTo>
                    <a:moveTo>
                      <a:pt x="512" y="440"/>
                    </a:moveTo>
                    <a:cubicBezTo>
                      <a:pt x="528" y="440"/>
                      <a:pt x="528" y="440"/>
                      <a:pt x="528" y="440"/>
                    </a:cubicBezTo>
                    <a:cubicBezTo>
                      <a:pt x="528" y="432"/>
                      <a:pt x="528" y="432"/>
                      <a:pt x="528" y="432"/>
                    </a:cubicBezTo>
                    <a:cubicBezTo>
                      <a:pt x="512" y="432"/>
                      <a:pt x="512" y="432"/>
                      <a:pt x="512" y="432"/>
                    </a:cubicBezTo>
                    <a:cubicBezTo>
                      <a:pt x="512" y="440"/>
                      <a:pt x="512" y="440"/>
                      <a:pt x="512" y="440"/>
                    </a:cubicBezTo>
                    <a:moveTo>
                      <a:pt x="490" y="440"/>
                    </a:moveTo>
                    <a:cubicBezTo>
                      <a:pt x="505" y="440"/>
                      <a:pt x="505" y="440"/>
                      <a:pt x="505" y="440"/>
                    </a:cubicBezTo>
                    <a:cubicBezTo>
                      <a:pt x="505" y="432"/>
                      <a:pt x="505" y="432"/>
                      <a:pt x="505" y="432"/>
                    </a:cubicBezTo>
                    <a:cubicBezTo>
                      <a:pt x="490" y="432"/>
                      <a:pt x="490" y="432"/>
                      <a:pt x="490" y="432"/>
                    </a:cubicBezTo>
                    <a:cubicBezTo>
                      <a:pt x="490" y="440"/>
                      <a:pt x="490" y="440"/>
                      <a:pt x="490" y="440"/>
                    </a:cubicBezTo>
                    <a:moveTo>
                      <a:pt x="467" y="440"/>
                    </a:moveTo>
                    <a:cubicBezTo>
                      <a:pt x="482" y="440"/>
                      <a:pt x="482" y="440"/>
                      <a:pt x="482" y="440"/>
                    </a:cubicBezTo>
                    <a:cubicBezTo>
                      <a:pt x="482" y="432"/>
                      <a:pt x="482" y="432"/>
                      <a:pt x="482" y="432"/>
                    </a:cubicBezTo>
                    <a:cubicBezTo>
                      <a:pt x="467" y="432"/>
                      <a:pt x="467" y="432"/>
                      <a:pt x="467" y="432"/>
                    </a:cubicBezTo>
                    <a:cubicBezTo>
                      <a:pt x="467" y="440"/>
                      <a:pt x="467" y="440"/>
                      <a:pt x="467" y="440"/>
                    </a:cubicBezTo>
                    <a:moveTo>
                      <a:pt x="444" y="440"/>
                    </a:moveTo>
                    <a:cubicBezTo>
                      <a:pt x="459" y="440"/>
                      <a:pt x="459" y="440"/>
                      <a:pt x="459" y="440"/>
                    </a:cubicBezTo>
                    <a:cubicBezTo>
                      <a:pt x="459" y="432"/>
                      <a:pt x="459" y="432"/>
                      <a:pt x="459" y="432"/>
                    </a:cubicBezTo>
                    <a:cubicBezTo>
                      <a:pt x="444" y="432"/>
                      <a:pt x="444" y="432"/>
                      <a:pt x="444" y="432"/>
                    </a:cubicBezTo>
                    <a:cubicBezTo>
                      <a:pt x="444" y="440"/>
                      <a:pt x="444" y="440"/>
                      <a:pt x="444" y="440"/>
                    </a:cubicBezTo>
                    <a:moveTo>
                      <a:pt x="421" y="440"/>
                    </a:moveTo>
                    <a:cubicBezTo>
                      <a:pt x="436" y="440"/>
                      <a:pt x="436" y="440"/>
                      <a:pt x="436" y="440"/>
                    </a:cubicBezTo>
                    <a:cubicBezTo>
                      <a:pt x="436" y="432"/>
                      <a:pt x="436" y="432"/>
                      <a:pt x="436" y="432"/>
                    </a:cubicBezTo>
                    <a:cubicBezTo>
                      <a:pt x="421" y="432"/>
                      <a:pt x="421" y="432"/>
                      <a:pt x="421" y="432"/>
                    </a:cubicBezTo>
                    <a:cubicBezTo>
                      <a:pt x="421" y="440"/>
                      <a:pt x="421" y="440"/>
                      <a:pt x="421" y="440"/>
                    </a:cubicBezTo>
                    <a:moveTo>
                      <a:pt x="398" y="440"/>
                    </a:moveTo>
                    <a:cubicBezTo>
                      <a:pt x="413" y="440"/>
                      <a:pt x="413" y="440"/>
                      <a:pt x="413" y="440"/>
                    </a:cubicBezTo>
                    <a:cubicBezTo>
                      <a:pt x="413" y="432"/>
                      <a:pt x="413" y="432"/>
                      <a:pt x="413" y="432"/>
                    </a:cubicBezTo>
                    <a:cubicBezTo>
                      <a:pt x="398" y="432"/>
                      <a:pt x="398" y="432"/>
                      <a:pt x="398" y="432"/>
                    </a:cubicBezTo>
                    <a:cubicBezTo>
                      <a:pt x="398" y="440"/>
                      <a:pt x="398" y="440"/>
                      <a:pt x="398" y="440"/>
                    </a:cubicBezTo>
                    <a:moveTo>
                      <a:pt x="375" y="440"/>
                    </a:moveTo>
                    <a:cubicBezTo>
                      <a:pt x="391" y="440"/>
                      <a:pt x="391" y="440"/>
                      <a:pt x="391" y="440"/>
                    </a:cubicBezTo>
                    <a:cubicBezTo>
                      <a:pt x="391" y="432"/>
                      <a:pt x="391" y="432"/>
                      <a:pt x="391" y="432"/>
                    </a:cubicBezTo>
                    <a:cubicBezTo>
                      <a:pt x="375" y="432"/>
                      <a:pt x="375" y="432"/>
                      <a:pt x="375" y="432"/>
                    </a:cubicBezTo>
                    <a:cubicBezTo>
                      <a:pt x="375" y="440"/>
                      <a:pt x="375" y="440"/>
                      <a:pt x="375" y="440"/>
                    </a:cubicBezTo>
                    <a:moveTo>
                      <a:pt x="353" y="440"/>
                    </a:moveTo>
                    <a:cubicBezTo>
                      <a:pt x="368" y="440"/>
                      <a:pt x="368" y="440"/>
                      <a:pt x="368" y="440"/>
                    </a:cubicBezTo>
                    <a:cubicBezTo>
                      <a:pt x="368" y="432"/>
                      <a:pt x="368" y="432"/>
                      <a:pt x="368" y="432"/>
                    </a:cubicBezTo>
                    <a:cubicBezTo>
                      <a:pt x="353" y="432"/>
                      <a:pt x="353" y="432"/>
                      <a:pt x="353" y="432"/>
                    </a:cubicBezTo>
                    <a:cubicBezTo>
                      <a:pt x="353" y="440"/>
                      <a:pt x="353" y="440"/>
                      <a:pt x="353" y="440"/>
                    </a:cubicBezTo>
                    <a:moveTo>
                      <a:pt x="330" y="440"/>
                    </a:moveTo>
                    <a:cubicBezTo>
                      <a:pt x="345" y="440"/>
                      <a:pt x="345" y="440"/>
                      <a:pt x="345" y="440"/>
                    </a:cubicBezTo>
                    <a:cubicBezTo>
                      <a:pt x="345" y="432"/>
                      <a:pt x="345" y="432"/>
                      <a:pt x="345" y="432"/>
                    </a:cubicBezTo>
                    <a:cubicBezTo>
                      <a:pt x="330" y="432"/>
                      <a:pt x="330" y="432"/>
                      <a:pt x="330" y="432"/>
                    </a:cubicBezTo>
                    <a:cubicBezTo>
                      <a:pt x="330" y="440"/>
                      <a:pt x="330" y="440"/>
                      <a:pt x="330" y="440"/>
                    </a:cubicBezTo>
                    <a:moveTo>
                      <a:pt x="307" y="440"/>
                    </a:move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32"/>
                      <a:pt x="322" y="432"/>
                      <a:pt x="322" y="432"/>
                    </a:cubicBezTo>
                    <a:cubicBezTo>
                      <a:pt x="307" y="432"/>
                      <a:pt x="307" y="432"/>
                      <a:pt x="307" y="432"/>
                    </a:cubicBezTo>
                    <a:cubicBezTo>
                      <a:pt x="307" y="440"/>
                      <a:pt x="307" y="440"/>
                      <a:pt x="307" y="440"/>
                    </a:cubicBezTo>
                    <a:moveTo>
                      <a:pt x="284" y="440"/>
                    </a:moveTo>
                    <a:cubicBezTo>
                      <a:pt x="299" y="440"/>
                      <a:pt x="299" y="440"/>
                      <a:pt x="299" y="440"/>
                    </a:cubicBezTo>
                    <a:cubicBezTo>
                      <a:pt x="299" y="432"/>
                      <a:pt x="299" y="432"/>
                      <a:pt x="299" y="432"/>
                    </a:cubicBezTo>
                    <a:cubicBezTo>
                      <a:pt x="284" y="432"/>
                      <a:pt x="284" y="432"/>
                      <a:pt x="284" y="432"/>
                    </a:cubicBezTo>
                    <a:cubicBezTo>
                      <a:pt x="284" y="440"/>
                      <a:pt x="284" y="440"/>
                      <a:pt x="284" y="440"/>
                    </a:cubicBezTo>
                    <a:moveTo>
                      <a:pt x="261" y="440"/>
                    </a:moveTo>
                    <a:cubicBezTo>
                      <a:pt x="276" y="440"/>
                      <a:pt x="276" y="440"/>
                      <a:pt x="276" y="440"/>
                    </a:cubicBezTo>
                    <a:cubicBezTo>
                      <a:pt x="276" y="432"/>
                      <a:pt x="276" y="432"/>
                      <a:pt x="276" y="432"/>
                    </a:cubicBezTo>
                    <a:cubicBezTo>
                      <a:pt x="261" y="432"/>
                      <a:pt x="261" y="432"/>
                      <a:pt x="261" y="432"/>
                    </a:cubicBezTo>
                    <a:cubicBezTo>
                      <a:pt x="261" y="440"/>
                      <a:pt x="261" y="440"/>
                      <a:pt x="261" y="440"/>
                    </a:cubicBezTo>
                    <a:moveTo>
                      <a:pt x="238" y="440"/>
                    </a:moveTo>
                    <a:cubicBezTo>
                      <a:pt x="254" y="440"/>
                      <a:pt x="254" y="440"/>
                      <a:pt x="254" y="440"/>
                    </a:cubicBezTo>
                    <a:cubicBezTo>
                      <a:pt x="254" y="432"/>
                      <a:pt x="254" y="432"/>
                      <a:pt x="254" y="432"/>
                    </a:cubicBezTo>
                    <a:cubicBezTo>
                      <a:pt x="238" y="432"/>
                      <a:pt x="238" y="432"/>
                      <a:pt x="238" y="432"/>
                    </a:cubicBezTo>
                    <a:cubicBezTo>
                      <a:pt x="238" y="440"/>
                      <a:pt x="238" y="440"/>
                      <a:pt x="238" y="440"/>
                    </a:cubicBezTo>
                    <a:moveTo>
                      <a:pt x="216" y="440"/>
                    </a:moveTo>
                    <a:cubicBezTo>
                      <a:pt x="231" y="440"/>
                      <a:pt x="231" y="440"/>
                      <a:pt x="231" y="440"/>
                    </a:cubicBezTo>
                    <a:cubicBezTo>
                      <a:pt x="231" y="432"/>
                      <a:pt x="231" y="432"/>
                      <a:pt x="231" y="432"/>
                    </a:cubicBezTo>
                    <a:cubicBezTo>
                      <a:pt x="216" y="432"/>
                      <a:pt x="216" y="432"/>
                      <a:pt x="216" y="432"/>
                    </a:cubicBezTo>
                    <a:cubicBezTo>
                      <a:pt x="216" y="440"/>
                      <a:pt x="216" y="440"/>
                      <a:pt x="216" y="440"/>
                    </a:cubicBezTo>
                    <a:moveTo>
                      <a:pt x="192" y="439"/>
                    </a:moveTo>
                    <a:cubicBezTo>
                      <a:pt x="198" y="439"/>
                      <a:pt x="203" y="440"/>
                      <a:pt x="208" y="440"/>
                    </a:cubicBezTo>
                    <a:cubicBezTo>
                      <a:pt x="208" y="432"/>
                      <a:pt x="208" y="432"/>
                      <a:pt x="208" y="432"/>
                    </a:cubicBezTo>
                    <a:cubicBezTo>
                      <a:pt x="203" y="432"/>
                      <a:pt x="198" y="431"/>
                      <a:pt x="193" y="431"/>
                    </a:cubicBezTo>
                    <a:cubicBezTo>
                      <a:pt x="192" y="439"/>
                      <a:pt x="192" y="439"/>
                      <a:pt x="192" y="439"/>
                    </a:cubicBezTo>
                    <a:moveTo>
                      <a:pt x="169" y="435"/>
                    </a:moveTo>
                    <a:cubicBezTo>
                      <a:pt x="174" y="436"/>
                      <a:pt x="180" y="437"/>
                      <a:pt x="185" y="438"/>
                    </a:cubicBezTo>
                    <a:cubicBezTo>
                      <a:pt x="186" y="430"/>
                      <a:pt x="186" y="430"/>
                      <a:pt x="186" y="430"/>
                    </a:cubicBezTo>
                    <a:cubicBezTo>
                      <a:pt x="181" y="429"/>
                      <a:pt x="176" y="429"/>
                      <a:pt x="171" y="428"/>
                    </a:cubicBezTo>
                    <a:cubicBezTo>
                      <a:pt x="169" y="435"/>
                      <a:pt x="169" y="435"/>
                      <a:pt x="169" y="435"/>
                    </a:cubicBezTo>
                    <a:cubicBezTo>
                      <a:pt x="169" y="435"/>
                      <a:pt x="169" y="435"/>
                      <a:pt x="169" y="435"/>
                    </a:cubicBezTo>
                    <a:moveTo>
                      <a:pt x="147" y="429"/>
                    </a:moveTo>
                    <a:cubicBezTo>
                      <a:pt x="152" y="431"/>
                      <a:pt x="157" y="432"/>
                      <a:pt x="162" y="433"/>
                    </a:cubicBezTo>
                    <a:cubicBezTo>
                      <a:pt x="164" y="426"/>
                      <a:pt x="164" y="426"/>
                      <a:pt x="164" y="426"/>
                    </a:cubicBezTo>
                    <a:cubicBezTo>
                      <a:pt x="159" y="425"/>
                      <a:pt x="154" y="423"/>
                      <a:pt x="149" y="422"/>
                    </a:cubicBezTo>
                    <a:cubicBezTo>
                      <a:pt x="147" y="429"/>
                      <a:pt x="147" y="429"/>
                      <a:pt x="147" y="429"/>
                    </a:cubicBezTo>
                    <a:moveTo>
                      <a:pt x="125" y="421"/>
                    </a:moveTo>
                    <a:cubicBezTo>
                      <a:pt x="130" y="423"/>
                      <a:pt x="135" y="425"/>
                      <a:pt x="140" y="427"/>
                    </a:cubicBezTo>
                    <a:cubicBezTo>
                      <a:pt x="142" y="419"/>
                      <a:pt x="142" y="419"/>
                      <a:pt x="142" y="419"/>
                    </a:cubicBezTo>
                    <a:cubicBezTo>
                      <a:pt x="138" y="418"/>
                      <a:pt x="133" y="416"/>
                      <a:pt x="129" y="414"/>
                    </a:cubicBezTo>
                    <a:cubicBezTo>
                      <a:pt x="125" y="421"/>
                      <a:pt x="125" y="421"/>
                      <a:pt x="125" y="421"/>
                    </a:cubicBezTo>
                    <a:moveTo>
                      <a:pt x="105" y="410"/>
                    </a:moveTo>
                    <a:cubicBezTo>
                      <a:pt x="109" y="412"/>
                      <a:pt x="114" y="415"/>
                      <a:pt x="118" y="417"/>
                    </a:cubicBezTo>
                    <a:cubicBezTo>
                      <a:pt x="122" y="410"/>
                      <a:pt x="122" y="410"/>
                      <a:pt x="122" y="410"/>
                    </a:cubicBezTo>
                    <a:cubicBezTo>
                      <a:pt x="117" y="408"/>
                      <a:pt x="113" y="406"/>
                      <a:pt x="109" y="403"/>
                    </a:cubicBezTo>
                    <a:cubicBezTo>
                      <a:pt x="105" y="410"/>
                      <a:pt x="105" y="410"/>
                      <a:pt x="105" y="410"/>
                    </a:cubicBezTo>
                    <a:moveTo>
                      <a:pt x="86" y="397"/>
                    </a:moveTo>
                    <a:cubicBezTo>
                      <a:pt x="90" y="400"/>
                      <a:pt x="94" y="403"/>
                      <a:pt x="98" y="406"/>
                    </a:cubicBezTo>
                    <a:cubicBezTo>
                      <a:pt x="103" y="399"/>
                      <a:pt x="103" y="399"/>
                      <a:pt x="103" y="399"/>
                    </a:cubicBezTo>
                    <a:cubicBezTo>
                      <a:pt x="98" y="397"/>
                      <a:pt x="94" y="394"/>
                      <a:pt x="90" y="391"/>
                    </a:cubicBezTo>
                    <a:cubicBezTo>
                      <a:pt x="86" y="397"/>
                      <a:pt x="86" y="397"/>
                      <a:pt x="86" y="397"/>
                    </a:cubicBezTo>
                    <a:moveTo>
                      <a:pt x="68" y="382"/>
                    </a:moveTo>
                    <a:cubicBezTo>
                      <a:pt x="72" y="386"/>
                      <a:pt x="75" y="389"/>
                      <a:pt x="79" y="392"/>
                    </a:cubicBezTo>
                    <a:cubicBezTo>
                      <a:pt x="84" y="386"/>
                      <a:pt x="84" y="386"/>
                      <a:pt x="84" y="386"/>
                    </a:cubicBezTo>
                    <a:cubicBezTo>
                      <a:pt x="81" y="383"/>
                      <a:pt x="77" y="380"/>
                      <a:pt x="73" y="376"/>
                    </a:cubicBezTo>
                    <a:cubicBezTo>
                      <a:pt x="68" y="382"/>
                      <a:pt x="68" y="382"/>
                      <a:pt x="68" y="382"/>
                    </a:cubicBezTo>
                    <a:cubicBezTo>
                      <a:pt x="68" y="382"/>
                      <a:pt x="68" y="382"/>
                      <a:pt x="68" y="382"/>
                    </a:cubicBezTo>
                    <a:moveTo>
                      <a:pt x="52" y="365"/>
                    </a:moveTo>
                    <a:cubicBezTo>
                      <a:pt x="55" y="369"/>
                      <a:pt x="59" y="373"/>
                      <a:pt x="62" y="377"/>
                    </a:cubicBezTo>
                    <a:cubicBezTo>
                      <a:pt x="68" y="371"/>
                      <a:pt x="68" y="371"/>
                      <a:pt x="68" y="371"/>
                    </a:cubicBezTo>
                    <a:cubicBezTo>
                      <a:pt x="64" y="368"/>
                      <a:pt x="61" y="364"/>
                      <a:pt x="58" y="360"/>
                    </a:cubicBezTo>
                    <a:cubicBezTo>
                      <a:pt x="52" y="365"/>
                      <a:pt x="52" y="365"/>
                      <a:pt x="52" y="365"/>
                    </a:cubicBezTo>
                    <a:cubicBezTo>
                      <a:pt x="52" y="365"/>
                      <a:pt x="52" y="365"/>
                      <a:pt x="52" y="365"/>
                    </a:cubicBezTo>
                    <a:moveTo>
                      <a:pt x="38" y="347"/>
                    </a:moveTo>
                    <a:cubicBezTo>
                      <a:pt x="40" y="351"/>
                      <a:pt x="44" y="355"/>
                      <a:pt x="47" y="359"/>
                    </a:cubicBezTo>
                    <a:cubicBezTo>
                      <a:pt x="53" y="354"/>
                      <a:pt x="53" y="354"/>
                      <a:pt x="53" y="354"/>
                    </a:cubicBezTo>
                    <a:cubicBezTo>
                      <a:pt x="50" y="351"/>
                      <a:pt x="47" y="347"/>
                      <a:pt x="44" y="342"/>
                    </a:cubicBezTo>
                    <a:cubicBezTo>
                      <a:pt x="38" y="347"/>
                      <a:pt x="38" y="347"/>
                      <a:pt x="38" y="347"/>
                    </a:cubicBezTo>
                    <a:moveTo>
                      <a:pt x="25" y="327"/>
                    </a:moveTo>
                    <a:cubicBezTo>
                      <a:pt x="28" y="332"/>
                      <a:pt x="30" y="336"/>
                      <a:pt x="33" y="340"/>
                    </a:cubicBezTo>
                    <a:cubicBezTo>
                      <a:pt x="40" y="336"/>
                      <a:pt x="40" y="336"/>
                      <a:pt x="40" y="336"/>
                    </a:cubicBezTo>
                    <a:cubicBezTo>
                      <a:pt x="37" y="332"/>
                      <a:pt x="35" y="328"/>
                      <a:pt x="32" y="323"/>
                    </a:cubicBezTo>
                    <a:cubicBezTo>
                      <a:pt x="25" y="327"/>
                      <a:pt x="25" y="327"/>
                      <a:pt x="25" y="327"/>
                    </a:cubicBezTo>
                    <a:moveTo>
                      <a:pt x="15" y="306"/>
                    </a:moveTo>
                    <a:cubicBezTo>
                      <a:pt x="17" y="311"/>
                      <a:pt x="20" y="316"/>
                      <a:pt x="22" y="320"/>
                    </a:cubicBezTo>
                    <a:cubicBezTo>
                      <a:pt x="29" y="317"/>
                      <a:pt x="29" y="317"/>
                      <a:pt x="29" y="317"/>
                    </a:cubicBezTo>
                    <a:cubicBezTo>
                      <a:pt x="27" y="312"/>
                      <a:pt x="25" y="308"/>
                      <a:pt x="23" y="303"/>
                    </a:cubicBezTo>
                    <a:cubicBezTo>
                      <a:pt x="15" y="306"/>
                      <a:pt x="15" y="306"/>
                      <a:pt x="15" y="306"/>
                    </a:cubicBezTo>
                    <a:moveTo>
                      <a:pt x="8" y="284"/>
                    </a:moveTo>
                    <a:cubicBezTo>
                      <a:pt x="9" y="289"/>
                      <a:pt x="11" y="294"/>
                      <a:pt x="13" y="299"/>
                    </a:cubicBezTo>
                    <a:cubicBezTo>
                      <a:pt x="20" y="296"/>
                      <a:pt x="20" y="296"/>
                      <a:pt x="20" y="296"/>
                    </a:cubicBezTo>
                    <a:cubicBezTo>
                      <a:pt x="18" y="291"/>
                      <a:pt x="17" y="287"/>
                      <a:pt x="15" y="282"/>
                    </a:cubicBezTo>
                    <a:cubicBezTo>
                      <a:pt x="8" y="284"/>
                      <a:pt x="8" y="284"/>
                      <a:pt x="8" y="284"/>
                    </a:cubicBezTo>
                    <a:cubicBezTo>
                      <a:pt x="8" y="284"/>
                      <a:pt x="8" y="284"/>
                      <a:pt x="8" y="284"/>
                    </a:cubicBezTo>
                    <a:moveTo>
                      <a:pt x="3" y="261"/>
                    </a:moveTo>
                    <a:cubicBezTo>
                      <a:pt x="4" y="266"/>
                      <a:pt x="5" y="272"/>
                      <a:pt x="6" y="276"/>
                    </a:cubicBezTo>
                    <a:cubicBezTo>
                      <a:pt x="13" y="275"/>
                      <a:pt x="13" y="275"/>
                      <a:pt x="13" y="275"/>
                    </a:cubicBezTo>
                    <a:cubicBezTo>
                      <a:pt x="12" y="270"/>
                      <a:pt x="11" y="265"/>
                      <a:pt x="10" y="260"/>
                    </a:cubicBezTo>
                    <a:cubicBezTo>
                      <a:pt x="3" y="261"/>
                      <a:pt x="3" y="261"/>
                      <a:pt x="3" y="261"/>
                    </a:cubicBezTo>
                    <a:moveTo>
                      <a:pt x="0" y="238"/>
                    </a:moveTo>
                    <a:cubicBezTo>
                      <a:pt x="0" y="243"/>
                      <a:pt x="1" y="249"/>
                      <a:pt x="2" y="254"/>
                    </a:cubicBezTo>
                    <a:cubicBezTo>
                      <a:pt x="9" y="253"/>
                      <a:pt x="9" y="253"/>
                      <a:pt x="9" y="253"/>
                    </a:cubicBezTo>
                    <a:cubicBezTo>
                      <a:pt x="9" y="248"/>
                      <a:pt x="8" y="243"/>
                      <a:pt x="8" y="238"/>
                    </a:cubicBezTo>
                    <a:cubicBezTo>
                      <a:pt x="0" y="238"/>
                      <a:pt x="0" y="238"/>
                      <a:pt x="0" y="238"/>
                    </a:cubicBezTo>
                    <a:moveTo>
                      <a:pt x="0" y="215"/>
                    </a:moveTo>
                    <a:cubicBezTo>
                      <a:pt x="0" y="226"/>
                      <a:pt x="0" y="226"/>
                      <a:pt x="0" y="226"/>
                    </a:cubicBezTo>
                    <a:cubicBezTo>
                      <a:pt x="0" y="227"/>
                      <a:pt x="0" y="229"/>
                      <a:pt x="0" y="231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29"/>
                      <a:pt x="8" y="227"/>
                      <a:pt x="8" y="226"/>
                    </a:cubicBezTo>
                    <a:cubicBezTo>
                      <a:pt x="8" y="215"/>
                      <a:pt x="8" y="215"/>
                      <a:pt x="8" y="215"/>
                    </a:cubicBezTo>
                    <a:cubicBezTo>
                      <a:pt x="0" y="215"/>
                      <a:pt x="0" y="215"/>
                      <a:pt x="0" y="215"/>
                    </a:cubicBezTo>
                    <a:moveTo>
                      <a:pt x="1" y="192"/>
                    </a:moveTo>
                    <a:cubicBezTo>
                      <a:pt x="0" y="197"/>
                      <a:pt x="0" y="202"/>
                      <a:pt x="0" y="207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3"/>
                      <a:pt x="8" y="198"/>
                      <a:pt x="9" y="193"/>
                    </a:cubicBezTo>
                    <a:cubicBezTo>
                      <a:pt x="1" y="192"/>
                      <a:pt x="1" y="192"/>
                      <a:pt x="1" y="192"/>
                    </a:cubicBezTo>
                    <a:moveTo>
                      <a:pt x="5" y="169"/>
                    </a:moveTo>
                    <a:cubicBezTo>
                      <a:pt x="4" y="174"/>
                      <a:pt x="3" y="179"/>
                      <a:pt x="2" y="184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0" y="180"/>
                      <a:pt x="11" y="176"/>
                      <a:pt x="12" y="171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1" y="147"/>
                    </a:moveTo>
                    <a:cubicBezTo>
                      <a:pt x="9" y="152"/>
                      <a:pt x="8" y="157"/>
                      <a:pt x="6" y="162"/>
                    </a:cubicBezTo>
                    <a:cubicBezTo>
                      <a:pt x="14" y="163"/>
                      <a:pt x="14" y="163"/>
                      <a:pt x="14" y="163"/>
                    </a:cubicBezTo>
                    <a:cubicBezTo>
                      <a:pt x="15" y="159"/>
                      <a:pt x="17" y="154"/>
                      <a:pt x="18" y="149"/>
                    </a:cubicBezTo>
                    <a:cubicBezTo>
                      <a:pt x="11" y="147"/>
                      <a:pt x="11" y="147"/>
                      <a:pt x="11" y="147"/>
                    </a:cubicBezTo>
                    <a:cubicBezTo>
                      <a:pt x="11" y="147"/>
                      <a:pt x="11" y="147"/>
                      <a:pt x="11" y="147"/>
                    </a:cubicBezTo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3" name="Freeform 52"/>
              <p:cNvSpPr>
                <a:spLocks noEditPoints="1"/>
              </p:cNvSpPr>
              <p:nvPr/>
            </p:nvSpPr>
            <p:spPr bwMode="auto">
              <a:xfrm>
                <a:off x="5289550" y="2951163"/>
                <a:ext cx="1200150" cy="1046163"/>
              </a:xfrm>
              <a:custGeom>
                <a:avLst/>
                <a:gdLst>
                  <a:gd name="T0" fmla="*/ 240 w 320"/>
                  <a:gd name="T1" fmla="*/ 0 h 278"/>
                  <a:gd name="T2" fmla="*/ 80 w 320"/>
                  <a:gd name="T3" fmla="*/ 0 h 278"/>
                  <a:gd name="T4" fmla="*/ 0 w 320"/>
                  <a:gd name="T5" fmla="*/ 139 h 278"/>
                  <a:gd name="T6" fmla="*/ 80 w 320"/>
                  <a:gd name="T7" fmla="*/ 278 h 278"/>
                  <a:gd name="T8" fmla="*/ 240 w 320"/>
                  <a:gd name="T9" fmla="*/ 278 h 278"/>
                  <a:gd name="T10" fmla="*/ 320 w 320"/>
                  <a:gd name="T11" fmla="*/ 139 h 278"/>
                  <a:gd name="T12" fmla="*/ 240 w 320"/>
                  <a:gd name="T13" fmla="*/ 0 h 278"/>
                  <a:gd name="T14" fmla="*/ 240 w 320"/>
                  <a:gd name="T15" fmla="*/ 201 h 278"/>
                  <a:gd name="T16" fmla="*/ 219 w 320"/>
                  <a:gd name="T17" fmla="*/ 223 h 278"/>
                  <a:gd name="T18" fmla="*/ 101 w 320"/>
                  <a:gd name="T19" fmla="*/ 223 h 278"/>
                  <a:gd name="T20" fmla="*/ 79 w 320"/>
                  <a:gd name="T21" fmla="*/ 201 h 278"/>
                  <a:gd name="T22" fmla="*/ 79 w 320"/>
                  <a:gd name="T23" fmla="*/ 77 h 278"/>
                  <a:gd name="T24" fmla="*/ 101 w 320"/>
                  <a:gd name="T25" fmla="*/ 55 h 278"/>
                  <a:gd name="T26" fmla="*/ 188 w 320"/>
                  <a:gd name="T27" fmla="*/ 55 h 278"/>
                  <a:gd name="T28" fmla="*/ 204 w 320"/>
                  <a:gd name="T29" fmla="*/ 55 h 278"/>
                  <a:gd name="T30" fmla="*/ 206 w 320"/>
                  <a:gd name="T31" fmla="*/ 55 h 278"/>
                  <a:gd name="T32" fmla="*/ 240 w 320"/>
                  <a:gd name="T33" fmla="*/ 88 h 278"/>
                  <a:gd name="T34" fmla="*/ 240 w 320"/>
                  <a:gd name="T35" fmla="*/ 106 h 278"/>
                  <a:gd name="T36" fmla="*/ 240 w 320"/>
                  <a:gd name="T37" fmla="*/ 201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0" h="278">
                    <a:moveTo>
                      <a:pt x="240" y="0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80" y="278"/>
                      <a:pt x="80" y="278"/>
                      <a:pt x="80" y="278"/>
                    </a:cubicBezTo>
                    <a:cubicBezTo>
                      <a:pt x="240" y="278"/>
                      <a:pt x="240" y="278"/>
                      <a:pt x="240" y="278"/>
                    </a:cubicBezTo>
                    <a:cubicBezTo>
                      <a:pt x="320" y="139"/>
                      <a:pt x="320" y="139"/>
                      <a:pt x="320" y="139"/>
                    </a:cubicBezTo>
                    <a:lnTo>
                      <a:pt x="240" y="0"/>
                    </a:lnTo>
                    <a:close/>
                    <a:moveTo>
                      <a:pt x="240" y="201"/>
                    </a:moveTo>
                    <a:cubicBezTo>
                      <a:pt x="240" y="213"/>
                      <a:pt x="231" y="223"/>
                      <a:pt x="219" y="223"/>
                    </a:cubicBezTo>
                    <a:cubicBezTo>
                      <a:pt x="101" y="223"/>
                      <a:pt x="101" y="223"/>
                      <a:pt x="101" y="223"/>
                    </a:cubicBezTo>
                    <a:cubicBezTo>
                      <a:pt x="89" y="223"/>
                      <a:pt x="79" y="213"/>
                      <a:pt x="79" y="201"/>
                    </a:cubicBezTo>
                    <a:cubicBezTo>
                      <a:pt x="79" y="77"/>
                      <a:pt x="79" y="77"/>
                      <a:pt x="79" y="77"/>
                    </a:cubicBezTo>
                    <a:cubicBezTo>
                      <a:pt x="79" y="65"/>
                      <a:pt x="89" y="55"/>
                      <a:pt x="101" y="55"/>
                    </a:cubicBezTo>
                    <a:cubicBezTo>
                      <a:pt x="188" y="55"/>
                      <a:pt x="188" y="55"/>
                      <a:pt x="188" y="55"/>
                    </a:cubicBezTo>
                    <a:cubicBezTo>
                      <a:pt x="196" y="55"/>
                      <a:pt x="204" y="55"/>
                      <a:pt x="204" y="55"/>
                    </a:cubicBezTo>
                    <a:cubicBezTo>
                      <a:pt x="206" y="55"/>
                      <a:pt x="206" y="55"/>
                      <a:pt x="206" y="55"/>
                    </a:cubicBezTo>
                    <a:cubicBezTo>
                      <a:pt x="240" y="88"/>
                      <a:pt x="240" y="88"/>
                      <a:pt x="240" y="88"/>
                    </a:cubicBezTo>
                    <a:cubicBezTo>
                      <a:pt x="240" y="106"/>
                      <a:pt x="240" y="106"/>
                      <a:pt x="240" y="106"/>
                    </a:cubicBezTo>
                    <a:cubicBezTo>
                      <a:pt x="240" y="201"/>
                      <a:pt x="240" y="201"/>
                      <a:pt x="240" y="201"/>
                    </a:cubicBezTo>
                    <a:close/>
                  </a:path>
                </a:pathLst>
              </a:custGeom>
              <a:solidFill>
                <a:srgbClr val="59B4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4" name="Freeform 53"/>
              <p:cNvSpPr>
                <a:spLocks/>
              </p:cNvSpPr>
              <p:nvPr/>
            </p:nvSpPr>
            <p:spPr bwMode="auto">
              <a:xfrm>
                <a:off x="5788025" y="3530601"/>
                <a:ext cx="57150" cy="128588"/>
              </a:xfrm>
              <a:custGeom>
                <a:avLst/>
                <a:gdLst>
                  <a:gd name="T0" fmla="*/ 15 w 15"/>
                  <a:gd name="T1" fmla="*/ 7 h 34"/>
                  <a:gd name="T2" fmla="*/ 14 w 15"/>
                  <a:gd name="T3" fmla="*/ 4 h 34"/>
                  <a:gd name="T4" fmla="*/ 13 w 15"/>
                  <a:gd name="T5" fmla="*/ 2 h 34"/>
                  <a:gd name="T6" fmla="*/ 11 w 15"/>
                  <a:gd name="T7" fmla="*/ 1 h 34"/>
                  <a:gd name="T8" fmla="*/ 8 w 15"/>
                  <a:gd name="T9" fmla="*/ 0 h 34"/>
                  <a:gd name="T10" fmla="*/ 4 w 15"/>
                  <a:gd name="T11" fmla="*/ 2 h 34"/>
                  <a:gd name="T12" fmla="*/ 2 w 15"/>
                  <a:gd name="T13" fmla="*/ 5 h 34"/>
                  <a:gd name="T14" fmla="*/ 1 w 15"/>
                  <a:gd name="T15" fmla="*/ 10 h 34"/>
                  <a:gd name="T16" fmla="*/ 0 w 15"/>
                  <a:gd name="T17" fmla="*/ 17 h 34"/>
                  <a:gd name="T18" fmla="*/ 1 w 15"/>
                  <a:gd name="T19" fmla="*/ 25 h 34"/>
                  <a:gd name="T20" fmla="*/ 2 w 15"/>
                  <a:gd name="T21" fmla="*/ 30 h 34"/>
                  <a:gd name="T22" fmla="*/ 4 w 15"/>
                  <a:gd name="T23" fmla="*/ 33 h 34"/>
                  <a:gd name="T24" fmla="*/ 7 w 15"/>
                  <a:gd name="T25" fmla="*/ 34 h 34"/>
                  <a:gd name="T26" fmla="*/ 10 w 15"/>
                  <a:gd name="T27" fmla="*/ 33 h 34"/>
                  <a:gd name="T28" fmla="*/ 12 w 15"/>
                  <a:gd name="T29" fmla="*/ 32 h 34"/>
                  <a:gd name="T30" fmla="*/ 13 w 15"/>
                  <a:gd name="T31" fmla="*/ 29 h 34"/>
                  <a:gd name="T32" fmla="*/ 14 w 15"/>
                  <a:gd name="T33" fmla="*/ 26 h 34"/>
                  <a:gd name="T34" fmla="*/ 15 w 15"/>
                  <a:gd name="T35" fmla="*/ 22 h 34"/>
                  <a:gd name="T36" fmla="*/ 15 w 15"/>
                  <a:gd name="T37" fmla="*/ 17 h 34"/>
                  <a:gd name="T38" fmla="*/ 15 w 15"/>
                  <a:gd name="T39" fmla="*/ 11 h 34"/>
                  <a:gd name="T40" fmla="*/ 15 w 15"/>
                  <a:gd name="T41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34">
                    <a:moveTo>
                      <a:pt x="15" y="7"/>
                    </a:moveTo>
                    <a:cubicBezTo>
                      <a:pt x="15" y="6"/>
                      <a:pt x="14" y="5"/>
                      <a:pt x="14" y="4"/>
                    </a:cubicBezTo>
                    <a:cubicBezTo>
                      <a:pt x="13" y="3"/>
                      <a:pt x="13" y="3"/>
                      <a:pt x="13" y="2"/>
                    </a:cubicBezTo>
                    <a:cubicBezTo>
                      <a:pt x="12" y="2"/>
                      <a:pt x="11" y="2"/>
                      <a:pt x="11" y="1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4" y="2"/>
                      <a:pt x="2" y="3"/>
                      <a:pt x="2" y="5"/>
                    </a:cubicBezTo>
                    <a:cubicBezTo>
                      <a:pt x="2" y="6"/>
                      <a:pt x="2" y="8"/>
                      <a:pt x="1" y="10"/>
                    </a:cubicBezTo>
                    <a:cubicBezTo>
                      <a:pt x="1" y="12"/>
                      <a:pt x="0" y="14"/>
                      <a:pt x="0" y="17"/>
                    </a:cubicBezTo>
                    <a:cubicBezTo>
                      <a:pt x="0" y="20"/>
                      <a:pt x="0" y="23"/>
                      <a:pt x="1" y="25"/>
                    </a:cubicBezTo>
                    <a:cubicBezTo>
                      <a:pt x="1" y="27"/>
                      <a:pt x="2" y="29"/>
                      <a:pt x="2" y="30"/>
                    </a:cubicBezTo>
                    <a:cubicBezTo>
                      <a:pt x="3" y="32"/>
                      <a:pt x="4" y="32"/>
                      <a:pt x="4" y="33"/>
                    </a:cubicBezTo>
                    <a:cubicBezTo>
                      <a:pt x="5" y="34"/>
                      <a:pt x="6" y="34"/>
                      <a:pt x="7" y="34"/>
                    </a:cubicBezTo>
                    <a:cubicBezTo>
                      <a:pt x="8" y="34"/>
                      <a:pt x="9" y="34"/>
                      <a:pt x="10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3" y="31"/>
                      <a:pt x="13" y="30"/>
                      <a:pt x="13" y="29"/>
                    </a:cubicBezTo>
                    <a:cubicBezTo>
                      <a:pt x="14" y="28"/>
                      <a:pt x="14" y="27"/>
                      <a:pt x="14" y="26"/>
                    </a:cubicBezTo>
                    <a:cubicBezTo>
                      <a:pt x="14" y="25"/>
                      <a:pt x="15" y="23"/>
                      <a:pt x="15" y="22"/>
                    </a:cubicBezTo>
                    <a:cubicBezTo>
                      <a:pt x="15" y="21"/>
                      <a:pt x="15" y="19"/>
                      <a:pt x="15" y="17"/>
                    </a:cubicBezTo>
                    <a:cubicBezTo>
                      <a:pt x="15" y="15"/>
                      <a:pt x="15" y="12"/>
                      <a:pt x="15" y="11"/>
                    </a:cubicBezTo>
                    <a:cubicBezTo>
                      <a:pt x="15" y="10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5" name="Freeform 54"/>
              <p:cNvSpPr>
                <a:spLocks/>
              </p:cNvSpPr>
              <p:nvPr/>
            </p:nvSpPr>
            <p:spPr bwMode="auto">
              <a:xfrm>
                <a:off x="5930900" y="3289301"/>
                <a:ext cx="52388" cy="125413"/>
              </a:xfrm>
              <a:custGeom>
                <a:avLst/>
                <a:gdLst>
                  <a:gd name="T0" fmla="*/ 14 w 14"/>
                  <a:gd name="T1" fmla="*/ 7 h 33"/>
                  <a:gd name="T2" fmla="*/ 14 w 14"/>
                  <a:gd name="T3" fmla="*/ 3 h 33"/>
                  <a:gd name="T4" fmla="*/ 12 w 14"/>
                  <a:gd name="T5" fmla="*/ 2 h 33"/>
                  <a:gd name="T6" fmla="*/ 10 w 14"/>
                  <a:gd name="T7" fmla="*/ 0 h 33"/>
                  <a:gd name="T8" fmla="*/ 8 w 14"/>
                  <a:gd name="T9" fmla="*/ 0 h 33"/>
                  <a:gd name="T10" fmla="*/ 4 w 14"/>
                  <a:gd name="T11" fmla="*/ 1 h 33"/>
                  <a:gd name="T12" fmla="*/ 2 w 14"/>
                  <a:gd name="T13" fmla="*/ 4 h 33"/>
                  <a:gd name="T14" fmla="*/ 1 w 14"/>
                  <a:gd name="T15" fmla="*/ 9 h 33"/>
                  <a:gd name="T16" fmla="*/ 0 w 14"/>
                  <a:gd name="T17" fmla="*/ 16 h 33"/>
                  <a:gd name="T18" fmla="*/ 1 w 14"/>
                  <a:gd name="T19" fmla="*/ 25 h 33"/>
                  <a:gd name="T20" fmla="*/ 2 w 14"/>
                  <a:gd name="T21" fmla="*/ 30 h 33"/>
                  <a:gd name="T22" fmla="*/ 4 w 14"/>
                  <a:gd name="T23" fmla="*/ 32 h 33"/>
                  <a:gd name="T24" fmla="*/ 7 w 14"/>
                  <a:gd name="T25" fmla="*/ 33 h 33"/>
                  <a:gd name="T26" fmla="*/ 10 w 14"/>
                  <a:gd name="T27" fmla="*/ 32 h 33"/>
                  <a:gd name="T28" fmla="*/ 12 w 14"/>
                  <a:gd name="T29" fmla="*/ 31 h 33"/>
                  <a:gd name="T30" fmla="*/ 13 w 14"/>
                  <a:gd name="T31" fmla="*/ 28 h 33"/>
                  <a:gd name="T32" fmla="*/ 14 w 14"/>
                  <a:gd name="T33" fmla="*/ 25 h 33"/>
                  <a:gd name="T34" fmla="*/ 14 w 14"/>
                  <a:gd name="T35" fmla="*/ 21 h 33"/>
                  <a:gd name="T36" fmla="*/ 14 w 14"/>
                  <a:gd name="T37" fmla="*/ 16 h 33"/>
                  <a:gd name="T38" fmla="*/ 14 w 14"/>
                  <a:gd name="T39" fmla="*/ 10 h 33"/>
                  <a:gd name="T40" fmla="*/ 14 w 14"/>
                  <a:gd name="T41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" h="33">
                    <a:moveTo>
                      <a:pt x="14" y="7"/>
                    </a:moveTo>
                    <a:cubicBezTo>
                      <a:pt x="14" y="5"/>
                      <a:pt x="14" y="4"/>
                      <a:pt x="14" y="3"/>
                    </a:cubicBezTo>
                    <a:cubicBezTo>
                      <a:pt x="13" y="3"/>
                      <a:pt x="13" y="2"/>
                      <a:pt x="12" y="2"/>
                    </a:cubicBezTo>
                    <a:cubicBezTo>
                      <a:pt x="12" y="1"/>
                      <a:pt x="11" y="1"/>
                      <a:pt x="10" y="0"/>
                    </a:cubicBezTo>
                    <a:cubicBezTo>
                      <a:pt x="10" y="0"/>
                      <a:pt x="9" y="0"/>
                      <a:pt x="8" y="0"/>
                    </a:cubicBezTo>
                    <a:cubicBezTo>
                      <a:pt x="7" y="0"/>
                      <a:pt x="5" y="0"/>
                      <a:pt x="4" y="1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5"/>
                      <a:pt x="1" y="7"/>
                      <a:pt x="1" y="9"/>
                    </a:cubicBezTo>
                    <a:cubicBezTo>
                      <a:pt x="1" y="11"/>
                      <a:pt x="0" y="14"/>
                      <a:pt x="0" y="16"/>
                    </a:cubicBezTo>
                    <a:cubicBezTo>
                      <a:pt x="0" y="19"/>
                      <a:pt x="0" y="23"/>
                      <a:pt x="1" y="25"/>
                    </a:cubicBezTo>
                    <a:cubicBezTo>
                      <a:pt x="1" y="26"/>
                      <a:pt x="1" y="28"/>
                      <a:pt x="2" y="30"/>
                    </a:cubicBezTo>
                    <a:cubicBezTo>
                      <a:pt x="3" y="31"/>
                      <a:pt x="3" y="32"/>
                      <a:pt x="4" y="32"/>
                    </a:cubicBezTo>
                    <a:cubicBezTo>
                      <a:pt x="5" y="33"/>
                      <a:pt x="6" y="33"/>
                      <a:pt x="7" y="33"/>
                    </a:cubicBezTo>
                    <a:cubicBezTo>
                      <a:pt x="8" y="33"/>
                      <a:pt x="9" y="33"/>
                      <a:pt x="10" y="32"/>
                    </a:cubicBezTo>
                    <a:cubicBezTo>
                      <a:pt x="10" y="32"/>
                      <a:pt x="11" y="32"/>
                      <a:pt x="12" y="31"/>
                    </a:cubicBezTo>
                    <a:cubicBezTo>
                      <a:pt x="12" y="30"/>
                      <a:pt x="13" y="30"/>
                      <a:pt x="13" y="28"/>
                    </a:cubicBezTo>
                    <a:cubicBezTo>
                      <a:pt x="14" y="28"/>
                      <a:pt x="14" y="26"/>
                      <a:pt x="14" y="25"/>
                    </a:cubicBezTo>
                    <a:cubicBezTo>
                      <a:pt x="14" y="24"/>
                      <a:pt x="14" y="23"/>
                      <a:pt x="14" y="21"/>
                    </a:cubicBezTo>
                    <a:cubicBezTo>
                      <a:pt x="14" y="20"/>
                      <a:pt x="14" y="18"/>
                      <a:pt x="14" y="16"/>
                    </a:cubicBezTo>
                    <a:cubicBezTo>
                      <a:pt x="14" y="14"/>
                      <a:pt x="14" y="12"/>
                      <a:pt x="14" y="10"/>
                    </a:cubicBezTo>
                    <a:cubicBezTo>
                      <a:pt x="14" y="9"/>
                      <a:pt x="14" y="8"/>
                      <a:pt x="14" y="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Freeform 55"/>
              <p:cNvSpPr>
                <a:spLocks noEditPoints="1"/>
              </p:cNvSpPr>
              <p:nvPr/>
            </p:nvSpPr>
            <p:spPr bwMode="auto">
              <a:xfrm>
                <a:off x="5630863" y="3203576"/>
                <a:ext cx="514350" cy="541338"/>
              </a:xfrm>
              <a:custGeom>
                <a:avLst/>
                <a:gdLst>
                  <a:gd name="T0" fmla="*/ 97 w 137"/>
                  <a:gd name="T1" fmla="*/ 0 h 144"/>
                  <a:gd name="T2" fmla="*/ 0 w 137"/>
                  <a:gd name="T3" fmla="*/ 10 h 144"/>
                  <a:gd name="T4" fmla="*/ 10 w 137"/>
                  <a:gd name="T5" fmla="*/ 144 h 144"/>
                  <a:gd name="T6" fmla="*/ 137 w 137"/>
                  <a:gd name="T7" fmla="*/ 134 h 144"/>
                  <a:gd name="T8" fmla="*/ 110 w 137"/>
                  <a:gd name="T9" fmla="*/ 28 h 144"/>
                  <a:gd name="T10" fmla="*/ 36 w 137"/>
                  <a:gd name="T11" fmla="*/ 25 h 144"/>
                  <a:gd name="T12" fmla="*/ 37 w 137"/>
                  <a:gd name="T13" fmla="*/ 23 h 144"/>
                  <a:gd name="T14" fmla="*/ 48 w 137"/>
                  <a:gd name="T15" fmla="*/ 16 h 144"/>
                  <a:gd name="T16" fmla="*/ 49 w 137"/>
                  <a:gd name="T17" fmla="*/ 16 h 144"/>
                  <a:gd name="T18" fmla="*/ 52 w 137"/>
                  <a:gd name="T19" fmla="*/ 16 h 144"/>
                  <a:gd name="T20" fmla="*/ 55 w 137"/>
                  <a:gd name="T21" fmla="*/ 16 h 144"/>
                  <a:gd name="T22" fmla="*/ 56 w 137"/>
                  <a:gd name="T23" fmla="*/ 17 h 144"/>
                  <a:gd name="T24" fmla="*/ 64 w 137"/>
                  <a:gd name="T25" fmla="*/ 57 h 144"/>
                  <a:gd name="T26" fmla="*/ 65 w 137"/>
                  <a:gd name="T27" fmla="*/ 57 h 144"/>
                  <a:gd name="T28" fmla="*/ 65 w 137"/>
                  <a:gd name="T29" fmla="*/ 60 h 144"/>
                  <a:gd name="T30" fmla="*/ 65 w 137"/>
                  <a:gd name="T31" fmla="*/ 64 h 144"/>
                  <a:gd name="T32" fmla="*/ 64 w 137"/>
                  <a:gd name="T33" fmla="*/ 64 h 144"/>
                  <a:gd name="T34" fmla="*/ 37 w 137"/>
                  <a:gd name="T35" fmla="*/ 64 h 144"/>
                  <a:gd name="T36" fmla="*/ 36 w 137"/>
                  <a:gd name="T37" fmla="*/ 62 h 144"/>
                  <a:gd name="T38" fmla="*/ 36 w 137"/>
                  <a:gd name="T39" fmla="*/ 58 h 144"/>
                  <a:gd name="T40" fmla="*/ 37 w 137"/>
                  <a:gd name="T41" fmla="*/ 57 h 144"/>
                  <a:gd name="T42" fmla="*/ 46 w 137"/>
                  <a:gd name="T43" fmla="*/ 57 h 144"/>
                  <a:gd name="T44" fmla="*/ 39 w 137"/>
                  <a:gd name="T45" fmla="*/ 30 h 144"/>
                  <a:gd name="T46" fmla="*/ 37 w 137"/>
                  <a:gd name="T47" fmla="*/ 31 h 144"/>
                  <a:gd name="T48" fmla="*/ 36 w 137"/>
                  <a:gd name="T49" fmla="*/ 28 h 144"/>
                  <a:gd name="T50" fmla="*/ 65 w 137"/>
                  <a:gd name="T51" fmla="*/ 114 h 144"/>
                  <a:gd name="T52" fmla="*/ 57 w 137"/>
                  <a:gd name="T53" fmla="*/ 127 h 144"/>
                  <a:gd name="T54" fmla="*/ 41 w 137"/>
                  <a:gd name="T55" fmla="*/ 127 h 144"/>
                  <a:gd name="T56" fmla="*/ 33 w 137"/>
                  <a:gd name="T57" fmla="*/ 115 h 144"/>
                  <a:gd name="T58" fmla="*/ 33 w 137"/>
                  <a:gd name="T59" fmla="*/ 94 h 144"/>
                  <a:gd name="T60" fmla="*/ 41 w 137"/>
                  <a:gd name="T61" fmla="*/ 81 h 144"/>
                  <a:gd name="T62" fmla="*/ 58 w 137"/>
                  <a:gd name="T63" fmla="*/ 81 h 144"/>
                  <a:gd name="T64" fmla="*/ 65 w 137"/>
                  <a:gd name="T65" fmla="*/ 94 h 144"/>
                  <a:gd name="T66" fmla="*/ 65 w 137"/>
                  <a:gd name="T67" fmla="*/ 114 h 144"/>
                  <a:gd name="T68" fmla="*/ 103 w 137"/>
                  <a:gd name="T69" fmla="*/ 127 h 144"/>
                  <a:gd name="T70" fmla="*/ 101 w 137"/>
                  <a:gd name="T71" fmla="*/ 128 h 144"/>
                  <a:gd name="T72" fmla="*/ 74 w 137"/>
                  <a:gd name="T73" fmla="*/ 128 h 144"/>
                  <a:gd name="T74" fmla="*/ 74 w 137"/>
                  <a:gd name="T75" fmla="*/ 126 h 144"/>
                  <a:gd name="T76" fmla="*/ 74 w 137"/>
                  <a:gd name="T77" fmla="*/ 122 h 144"/>
                  <a:gd name="T78" fmla="*/ 74 w 137"/>
                  <a:gd name="T79" fmla="*/ 120 h 144"/>
                  <a:gd name="T80" fmla="*/ 84 w 137"/>
                  <a:gd name="T81" fmla="*/ 120 h 144"/>
                  <a:gd name="T82" fmla="*/ 76 w 137"/>
                  <a:gd name="T83" fmla="*/ 94 h 144"/>
                  <a:gd name="T84" fmla="*/ 74 w 137"/>
                  <a:gd name="T85" fmla="*/ 94 h 144"/>
                  <a:gd name="T86" fmla="*/ 74 w 137"/>
                  <a:gd name="T87" fmla="*/ 91 h 144"/>
                  <a:gd name="T88" fmla="*/ 74 w 137"/>
                  <a:gd name="T89" fmla="*/ 89 h 144"/>
                  <a:gd name="T90" fmla="*/ 75 w 137"/>
                  <a:gd name="T91" fmla="*/ 87 h 144"/>
                  <a:gd name="T92" fmla="*/ 86 w 137"/>
                  <a:gd name="T93" fmla="*/ 81 h 144"/>
                  <a:gd name="T94" fmla="*/ 88 w 137"/>
                  <a:gd name="T95" fmla="*/ 81 h 144"/>
                  <a:gd name="T96" fmla="*/ 92 w 137"/>
                  <a:gd name="T97" fmla="*/ 81 h 144"/>
                  <a:gd name="T98" fmla="*/ 94 w 137"/>
                  <a:gd name="T99" fmla="*/ 81 h 144"/>
                  <a:gd name="T100" fmla="*/ 94 w 137"/>
                  <a:gd name="T101" fmla="*/ 121 h 144"/>
                  <a:gd name="T102" fmla="*/ 102 w 137"/>
                  <a:gd name="T103" fmla="*/ 121 h 144"/>
                  <a:gd name="T104" fmla="*/ 103 w 137"/>
                  <a:gd name="T105" fmla="*/ 123 h 144"/>
                  <a:gd name="T106" fmla="*/ 103 w 137"/>
                  <a:gd name="T107" fmla="*/ 126 h 144"/>
                  <a:gd name="T108" fmla="*/ 100 w 137"/>
                  <a:gd name="T109" fmla="*/ 57 h 144"/>
                  <a:gd name="T110" fmla="*/ 87 w 137"/>
                  <a:gd name="T111" fmla="*/ 64 h 144"/>
                  <a:gd name="T112" fmla="*/ 73 w 137"/>
                  <a:gd name="T113" fmla="*/ 58 h 144"/>
                  <a:gd name="T114" fmla="*/ 70 w 137"/>
                  <a:gd name="T115" fmla="*/ 40 h 144"/>
                  <a:gd name="T116" fmla="*/ 74 w 137"/>
                  <a:gd name="T117" fmla="*/ 22 h 144"/>
                  <a:gd name="T118" fmla="*/ 87 w 137"/>
                  <a:gd name="T119" fmla="*/ 15 h 144"/>
                  <a:gd name="T120" fmla="*/ 101 w 137"/>
                  <a:gd name="T121" fmla="*/ 21 h 144"/>
                  <a:gd name="T122" fmla="*/ 104 w 137"/>
                  <a:gd name="T123" fmla="*/ 3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7" h="144">
                    <a:moveTo>
                      <a:pt x="110" y="0"/>
                    </a:moveTo>
                    <a:cubicBezTo>
                      <a:pt x="107" y="0"/>
                      <a:pt x="102" y="0"/>
                      <a:pt x="97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0" y="5"/>
                      <a:pt x="0" y="1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9"/>
                      <a:pt x="5" y="144"/>
                      <a:pt x="10" y="144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33" y="144"/>
                      <a:pt x="137" y="139"/>
                      <a:pt x="137" y="134"/>
                    </a:cubicBezTo>
                    <a:cubicBezTo>
                      <a:pt x="137" y="28"/>
                      <a:pt x="137" y="28"/>
                      <a:pt x="137" y="28"/>
                    </a:cubicBezTo>
                    <a:cubicBezTo>
                      <a:pt x="110" y="28"/>
                      <a:pt x="110" y="28"/>
                      <a:pt x="110" y="28"/>
                    </a:cubicBezTo>
                    <a:cubicBezTo>
                      <a:pt x="110" y="0"/>
                      <a:pt x="110" y="0"/>
                      <a:pt x="110" y="0"/>
                    </a:cubicBezTo>
                    <a:close/>
                    <a:moveTo>
                      <a:pt x="36" y="25"/>
                    </a:moveTo>
                    <a:cubicBezTo>
                      <a:pt x="36" y="25"/>
                      <a:pt x="36" y="25"/>
                      <a:pt x="36" y="24"/>
                    </a:cubicBezTo>
                    <a:cubicBezTo>
                      <a:pt x="36" y="24"/>
                      <a:pt x="36" y="23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6"/>
                      <a:pt x="49" y="16"/>
                      <a:pt x="50" y="16"/>
                    </a:cubicBezTo>
                    <a:cubicBezTo>
                      <a:pt x="51" y="16"/>
                      <a:pt x="51" y="16"/>
                      <a:pt x="52" y="16"/>
                    </a:cubicBezTo>
                    <a:cubicBezTo>
                      <a:pt x="53" y="16"/>
                      <a:pt x="54" y="16"/>
                      <a:pt x="5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5" y="16"/>
                      <a:pt x="56" y="16"/>
                      <a:pt x="56" y="17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6" y="57"/>
                      <a:pt x="56" y="57"/>
                      <a:pt x="56" y="57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5" y="57"/>
                      <a:pt x="65" y="58"/>
                      <a:pt x="65" y="58"/>
                    </a:cubicBezTo>
                    <a:cubicBezTo>
                      <a:pt x="65" y="59"/>
                      <a:pt x="65" y="60"/>
                      <a:pt x="65" y="60"/>
                    </a:cubicBezTo>
                    <a:cubicBezTo>
                      <a:pt x="65" y="61"/>
                      <a:pt x="65" y="62"/>
                      <a:pt x="65" y="62"/>
                    </a:cubicBezTo>
                    <a:cubicBezTo>
                      <a:pt x="65" y="63"/>
                      <a:pt x="65" y="63"/>
                      <a:pt x="65" y="64"/>
                    </a:cubicBezTo>
                    <a:cubicBezTo>
                      <a:pt x="65" y="64"/>
                      <a:pt x="65" y="64"/>
                      <a:pt x="64" y="64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6" y="64"/>
                      <a:pt x="36" y="63"/>
                      <a:pt x="36" y="62"/>
                    </a:cubicBezTo>
                    <a:cubicBezTo>
                      <a:pt x="36" y="62"/>
                      <a:pt x="36" y="61"/>
                      <a:pt x="36" y="60"/>
                    </a:cubicBezTo>
                    <a:cubicBezTo>
                      <a:pt x="36" y="60"/>
                      <a:pt x="36" y="59"/>
                      <a:pt x="36" y="58"/>
                    </a:cubicBezTo>
                    <a:cubicBezTo>
                      <a:pt x="36" y="58"/>
                      <a:pt x="36" y="58"/>
                      <a:pt x="36" y="57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8" y="30"/>
                      <a:pt x="37" y="31"/>
                      <a:pt x="37" y="31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1"/>
                      <a:pt x="36" y="30"/>
                      <a:pt x="36" y="30"/>
                    </a:cubicBezTo>
                    <a:cubicBezTo>
                      <a:pt x="36" y="29"/>
                      <a:pt x="36" y="28"/>
                      <a:pt x="36" y="28"/>
                    </a:cubicBezTo>
                    <a:cubicBezTo>
                      <a:pt x="36" y="26"/>
                      <a:pt x="36" y="25"/>
                      <a:pt x="36" y="25"/>
                    </a:cubicBezTo>
                    <a:close/>
                    <a:moveTo>
                      <a:pt x="65" y="114"/>
                    </a:moveTo>
                    <a:cubicBezTo>
                      <a:pt x="65" y="117"/>
                      <a:pt x="64" y="120"/>
                      <a:pt x="62" y="122"/>
                    </a:cubicBezTo>
                    <a:cubicBezTo>
                      <a:pt x="61" y="124"/>
                      <a:pt x="59" y="126"/>
                      <a:pt x="57" y="127"/>
                    </a:cubicBezTo>
                    <a:cubicBezTo>
                      <a:pt x="55" y="128"/>
                      <a:pt x="52" y="129"/>
                      <a:pt x="49" y="129"/>
                    </a:cubicBezTo>
                    <a:cubicBezTo>
                      <a:pt x="46" y="129"/>
                      <a:pt x="43" y="128"/>
                      <a:pt x="41" y="127"/>
                    </a:cubicBezTo>
                    <a:cubicBezTo>
                      <a:pt x="39" y="126"/>
                      <a:pt x="37" y="124"/>
                      <a:pt x="35" y="122"/>
                    </a:cubicBezTo>
                    <a:cubicBezTo>
                      <a:pt x="34" y="121"/>
                      <a:pt x="33" y="118"/>
                      <a:pt x="33" y="115"/>
                    </a:cubicBezTo>
                    <a:cubicBezTo>
                      <a:pt x="32" y="112"/>
                      <a:pt x="32" y="108"/>
                      <a:pt x="32" y="105"/>
                    </a:cubicBezTo>
                    <a:cubicBezTo>
                      <a:pt x="32" y="101"/>
                      <a:pt x="32" y="97"/>
                      <a:pt x="33" y="94"/>
                    </a:cubicBezTo>
                    <a:cubicBezTo>
                      <a:pt x="33" y="91"/>
                      <a:pt x="35" y="89"/>
                      <a:pt x="36" y="87"/>
                    </a:cubicBezTo>
                    <a:cubicBezTo>
                      <a:pt x="37" y="85"/>
                      <a:pt x="39" y="83"/>
                      <a:pt x="41" y="81"/>
                    </a:cubicBezTo>
                    <a:cubicBezTo>
                      <a:pt x="43" y="80"/>
                      <a:pt x="46" y="80"/>
                      <a:pt x="49" y="80"/>
                    </a:cubicBezTo>
                    <a:cubicBezTo>
                      <a:pt x="53" y="80"/>
                      <a:pt x="55" y="80"/>
                      <a:pt x="58" y="81"/>
                    </a:cubicBezTo>
                    <a:cubicBezTo>
                      <a:pt x="60" y="83"/>
                      <a:pt x="62" y="84"/>
                      <a:pt x="63" y="86"/>
                    </a:cubicBezTo>
                    <a:cubicBezTo>
                      <a:pt x="64" y="88"/>
                      <a:pt x="65" y="90"/>
                      <a:pt x="65" y="94"/>
                    </a:cubicBezTo>
                    <a:cubicBezTo>
                      <a:pt x="66" y="97"/>
                      <a:pt x="66" y="100"/>
                      <a:pt x="66" y="104"/>
                    </a:cubicBezTo>
                    <a:cubicBezTo>
                      <a:pt x="67" y="108"/>
                      <a:pt x="66" y="111"/>
                      <a:pt x="65" y="114"/>
                    </a:cubicBezTo>
                    <a:close/>
                    <a:moveTo>
                      <a:pt x="103" y="126"/>
                    </a:moveTo>
                    <a:cubicBezTo>
                      <a:pt x="103" y="126"/>
                      <a:pt x="103" y="126"/>
                      <a:pt x="103" y="127"/>
                    </a:cubicBezTo>
                    <a:cubicBezTo>
                      <a:pt x="103" y="127"/>
                      <a:pt x="103" y="128"/>
                      <a:pt x="102" y="128"/>
                    </a:cubicBezTo>
                    <a:cubicBezTo>
                      <a:pt x="101" y="128"/>
                      <a:pt x="101" y="128"/>
                      <a:pt x="101" y="128"/>
                    </a:cubicBezTo>
                    <a:cubicBezTo>
                      <a:pt x="75" y="128"/>
                      <a:pt x="75" y="128"/>
                      <a:pt x="75" y="128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4" y="127"/>
                      <a:pt x="74" y="127"/>
                      <a:pt x="74" y="127"/>
                    </a:cubicBezTo>
                    <a:cubicBezTo>
                      <a:pt x="74" y="127"/>
                      <a:pt x="74" y="126"/>
                      <a:pt x="74" y="126"/>
                    </a:cubicBezTo>
                    <a:cubicBezTo>
                      <a:pt x="74" y="125"/>
                      <a:pt x="74" y="124"/>
                      <a:pt x="74" y="124"/>
                    </a:cubicBezTo>
                    <a:cubicBezTo>
                      <a:pt x="74" y="123"/>
                      <a:pt x="74" y="122"/>
                      <a:pt x="74" y="122"/>
                    </a:cubicBezTo>
                    <a:cubicBezTo>
                      <a:pt x="74" y="121"/>
                      <a:pt x="74" y="121"/>
                      <a:pt x="74" y="121"/>
                    </a:cubicBezTo>
                    <a:cubicBezTo>
                      <a:pt x="74" y="121"/>
                      <a:pt x="74" y="120"/>
                      <a:pt x="74" y="120"/>
                    </a:cubicBezTo>
                    <a:cubicBezTo>
                      <a:pt x="75" y="120"/>
                      <a:pt x="75" y="120"/>
                      <a:pt x="75" y="120"/>
                    </a:cubicBezTo>
                    <a:cubicBezTo>
                      <a:pt x="84" y="120"/>
                      <a:pt x="84" y="120"/>
                      <a:pt x="84" y="120"/>
                    </a:cubicBezTo>
                    <a:cubicBezTo>
                      <a:pt x="84" y="89"/>
                      <a:pt x="84" y="89"/>
                      <a:pt x="84" y="89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76" y="94"/>
                      <a:pt x="75" y="94"/>
                      <a:pt x="75" y="94"/>
                    </a:cubicBezTo>
                    <a:cubicBezTo>
                      <a:pt x="74" y="94"/>
                      <a:pt x="74" y="94"/>
                      <a:pt x="74" y="94"/>
                    </a:cubicBezTo>
                    <a:cubicBezTo>
                      <a:pt x="74" y="94"/>
                      <a:pt x="74" y="94"/>
                      <a:pt x="74" y="93"/>
                    </a:cubicBezTo>
                    <a:cubicBezTo>
                      <a:pt x="74" y="92"/>
                      <a:pt x="74" y="92"/>
                      <a:pt x="74" y="91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89"/>
                      <a:pt x="74" y="88"/>
                      <a:pt x="74" y="88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85" y="81"/>
                      <a:pt x="85" y="81"/>
                      <a:pt x="85" y="81"/>
                    </a:cubicBezTo>
                    <a:cubicBezTo>
                      <a:pt x="85" y="81"/>
                      <a:pt x="85" y="81"/>
                      <a:pt x="86" y="81"/>
                    </a:cubicBezTo>
                    <a:cubicBezTo>
                      <a:pt x="87" y="81"/>
                      <a:pt x="87" y="81"/>
                      <a:pt x="87" y="81"/>
                    </a:cubicBezTo>
                    <a:cubicBezTo>
                      <a:pt x="87" y="81"/>
                      <a:pt x="87" y="81"/>
                      <a:pt x="88" y="81"/>
                    </a:cubicBezTo>
                    <a:cubicBezTo>
                      <a:pt x="89" y="81"/>
                      <a:pt x="89" y="81"/>
                      <a:pt x="90" y="81"/>
                    </a:cubicBezTo>
                    <a:cubicBezTo>
                      <a:pt x="90" y="81"/>
                      <a:pt x="92" y="81"/>
                      <a:pt x="92" y="81"/>
                    </a:cubicBezTo>
                    <a:cubicBezTo>
                      <a:pt x="92" y="81"/>
                      <a:pt x="93" y="81"/>
                      <a:pt x="93" y="81"/>
                    </a:cubicBezTo>
                    <a:cubicBezTo>
                      <a:pt x="93" y="81"/>
                      <a:pt x="94" y="81"/>
                      <a:pt x="94" y="81"/>
                    </a:cubicBezTo>
                    <a:cubicBezTo>
                      <a:pt x="94" y="82"/>
                      <a:pt x="94" y="82"/>
                      <a:pt x="94" y="82"/>
                    </a:cubicBezTo>
                    <a:cubicBezTo>
                      <a:pt x="94" y="121"/>
                      <a:pt x="94" y="121"/>
                      <a:pt x="94" y="121"/>
                    </a:cubicBezTo>
                    <a:cubicBezTo>
                      <a:pt x="101" y="121"/>
                      <a:pt x="101" y="121"/>
                      <a:pt x="101" y="121"/>
                    </a:cubicBezTo>
                    <a:cubicBezTo>
                      <a:pt x="102" y="121"/>
                      <a:pt x="102" y="121"/>
                      <a:pt x="102" y="121"/>
                    </a:cubicBezTo>
                    <a:cubicBezTo>
                      <a:pt x="103" y="122"/>
                      <a:pt x="103" y="122"/>
                      <a:pt x="103" y="122"/>
                    </a:cubicBezTo>
                    <a:cubicBezTo>
                      <a:pt x="103" y="122"/>
                      <a:pt x="103" y="122"/>
                      <a:pt x="103" y="123"/>
                    </a:cubicBezTo>
                    <a:cubicBezTo>
                      <a:pt x="103" y="124"/>
                      <a:pt x="103" y="124"/>
                      <a:pt x="103" y="125"/>
                    </a:cubicBezTo>
                    <a:cubicBezTo>
                      <a:pt x="103" y="125"/>
                      <a:pt x="103" y="126"/>
                      <a:pt x="103" y="126"/>
                    </a:cubicBezTo>
                    <a:close/>
                    <a:moveTo>
                      <a:pt x="103" y="49"/>
                    </a:moveTo>
                    <a:cubicBezTo>
                      <a:pt x="103" y="53"/>
                      <a:pt x="102" y="55"/>
                      <a:pt x="100" y="57"/>
                    </a:cubicBezTo>
                    <a:cubicBezTo>
                      <a:pt x="99" y="59"/>
                      <a:pt x="97" y="61"/>
                      <a:pt x="95" y="62"/>
                    </a:cubicBezTo>
                    <a:cubicBezTo>
                      <a:pt x="93" y="64"/>
                      <a:pt x="90" y="64"/>
                      <a:pt x="87" y="64"/>
                    </a:cubicBezTo>
                    <a:cubicBezTo>
                      <a:pt x="83" y="64"/>
                      <a:pt x="81" y="64"/>
                      <a:pt x="78" y="62"/>
                    </a:cubicBezTo>
                    <a:cubicBezTo>
                      <a:pt x="76" y="61"/>
                      <a:pt x="74" y="60"/>
                      <a:pt x="73" y="58"/>
                    </a:cubicBezTo>
                    <a:cubicBezTo>
                      <a:pt x="72" y="56"/>
                      <a:pt x="71" y="53"/>
                      <a:pt x="71" y="50"/>
                    </a:cubicBezTo>
                    <a:cubicBezTo>
                      <a:pt x="70" y="47"/>
                      <a:pt x="70" y="44"/>
                      <a:pt x="70" y="40"/>
                    </a:cubicBezTo>
                    <a:cubicBezTo>
                      <a:pt x="70" y="36"/>
                      <a:pt x="70" y="33"/>
                      <a:pt x="71" y="30"/>
                    </a:cubicBezTo>
                    <a:cubicBezTo>
                      <a:pt x="71" y="26"/>
                      <a:pt x="73" y="24"/>
                      <a:pt x="74" y="22"/>
                    </a:cubicBezTo>
                    <a:cubicBezTo>
                      <a:pt x="75" y="20"/>
                      <a:pt x="77" y="18"/>
                      <a:pt x="79" y="17"/>
                    </a:cubicBezTo>
                    <a:cubicBezTo>
                      <a:pt x="81" y="16"/>
                      <a:pt x="84" y="15"/>
                      <a:pt x="87" y="15"/>
                    </a:cubicBezTo>
                    <a:cubicBezTo>
                      <a:pt x="90" y="15"/>
                      <a:pt x="93" y="16"/>
                      <a:pt x="96" y="17"/>
                    </a:cubicBezTo>
                    <a:cubicBezTo>
                      <a:pt x="97" y="18"/>
                      <a:pt x="99" y="19"/>
                      <a:pt x="101" y="21"/>
                    </a:cubicBezTo>
                    <a:cubicBezTo>
                      <a:pt x="102" y="23"/>
                      <a:pt x="103" y="26"/>
                      <a:pt x="103" y="29"/>
                    </a:cubicBezTo>
                    <a:cubicBezTo>
                      <a:pt x="104" y="32"/>
                      <a:pt x="104" y="35"/>
                      <a:pt x="104" y="39"/>
                    </a:cubicBezTo>
                    <a:cubicBezTo>
                      <a:pt x="105" y="43"/>
                      <a:pt x="104" y="46"/>
                      <a:pt x="103" y="49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7" name="Rectangle 56"/>
              <p:cNvSpPr>
                <a:spLocks noChangeArrowheads="1"/>
              </p:cNvSpPr>
              <p:nvPr/>
            </p:nvSpPr>
            <p:spPr bwMode="auto">
              <a:xfrm>
                <a:off x="4868863" y="3259138"/>
                <a:ext cx="525463" cy="422275"/>
              </a:xfrm>
              <a:prstGeom prst="rect">
                <a:avLst/>
              </a:pr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Rectangle 57"/>
              <p:cNvSpPr>
                <a:spLocks noChangeArrowheads="1"/>
              </p:cNvSpPr>
              <p:nvPr/>
            </p:nvSpPr>
            <p:spPr bwMode="auto">
              <a:xfrm>
                <a:off x="4868863" y="3259138"/>
                <a:ext cx="525463" cy="4222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9" name="Rectangle 58"/>
              <p:cNvSpPr>
                <a:spLocks noChangeArrowheads="1"/>
              </p:cNvSpPr>
              <p:nvPr/>
            </p:nvSpPr>
            <p:spPr bwMode="auto">
              <a:xfrm>
                <a:off x="4910138" y="3300413"/>
                <a:ext cx="438150" cy="339725"/>
              </a:xfrm>
              <a:prstGeom prst="rect">
                <a:avLst/>
              </a:prstGeom>
              <a:solidFill>
                <a:srgbClr val="59B4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0" name="Rectangle 59"/>
              <p:cNvSpPr>
                <a:spLocks noChangeArrowheads="1"/>
              </p:cNvSpPr>
              <p:nvPr/>
            </p:nvSpPr>
            <p:spPr bwMode="auto">
              <a:xfrm>
                <a:off x="4910138" y="3300413"/>
                <a:ext cx="438150" cy="339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1" name="Rectangle 60"/>
              <p:cNvSpPr>
                <a:spLocks noChangeArrowheads="1"/>
              </p:cNvSpPr>
              <p:nvPr/>
            </p:nvSpPr>
            <p:spPr bwMode="auto">
              <a:xfrm>
                <a:off x="4910138" y="3300413"/>
                <a:ext cx="438150" cy="339725"/>
              </a:xfrm>
              <a:prstGeom prst="rect">
                <a:avLst/>
              </a:prstGeom>
              <a:solidFill>
                <a:srgbClr val="3999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2" name="Rectangle 61"/>
              <p:cNvSpPr>
                <a:spLocks noChangeArrowheads="1"/>
              </p:cNvSpPr>
              <p:nvPr/>
            </p:nvSpPr>
            <p:spPr bwMode="auto">
              <a:xfrm>
                <a:off x="4910138" y="3300413"/>
                <a:ext cx="438150" cy="339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3" name="Freeform 62"/>
              <p:cNvSpPr>
                <a:spLocks/>
              </p:cNvSpPr>
              <p:nvPr/>
            </p:nvSpPr>
            <p:spPr bwMode="auto">
              <a:xfrm>
                <a:off x="5100638" y="3451226"/>
                <a:ext cx="247650" cy="188913"/>
              </a:xfrm>
              <a:custGeom>
                <a:avLst/>
                <a:gdLst>
                  <a:gd name="T0" fmla="*/ 66 w 66"/>
                  <a:gd name="T1" fmla="*/ 12 h 50"/>
                  <a:gd name="T2" fmla="*/ 58 w 66"/>
                  <a:gd name="T3" fmla="*/ 4 h 50"/>
                  <a:gd name="T4" fmla="*/ 46 w 66"/>
                  <a:gd name="T5" fmla="*/ 4 h 50"/>
                  <a:gd name="T6" fmla="*/ 0 w 66"/>
                  <a:gd name="T7" fmla="*/ 50 h 50"/>
                  <a:gd name="T8" fmla="*/ 66 w 66"/>
                  <a:gd name="T9" fmla="*/ 50 h 50"/>
                  <a:gd name="T10" fmla="*/ 66 w 66"/>
                  <a:gd name="T11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0">
                    <a:moveTo>
                      <a:pt x="66" y="12"/>
                    </a:moveTo>
                    <a:cubicBezTo>
                      <a:pt x="58" y="4"/>
                      <a:pt x="58" y="4"/>
                      <a:pt x="58" y="4"/>
                    </a:cubicBezTo>
                    <a:cubicBezTo>
                      <a:pt x="55" y="0"/>
                      <a:pt x="49" y="0"/>
                      <a:pt x="46" y="4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66" y="50"/>
                      <a:pt x="66" y="50"/>
                      <a:pt x="66" y="50"/>
                    </a:cubicBezTo>
                    <a:lnTo>
                      <a:pt x="66" y="12"/>
                    </a:lnTo>
                    <a:close/>
                  </a:path>
                </a:pathLst>
              </a:custGeom>
              <a:solidFill>
                <a:srgbClr val="B8D4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4" name="Freeform 63"/>
              <p:cNvSpPr>
                <a:spLocks/>
              </p:cNvSpPr>
              <p:nvPr/>
            </p:nvSpPr>
            <p:spPr bwMode="auto">
              <a:xfrm>
                <a:off x="4995863" y="3492501"/>
                <a:ext cx="307975" cy="147638"/>
              </a:xfrm>
              <a:custGeom>
                <a:avLst/>
                <a:gdLst>
                  <a:gd name="T0" fmla="*/ 82 w 82"/>
                  <a:gd name="T1" fmla="*/ 39 h 39"/>
                  <a:gd name="T2" fmla="*/ 46 w 82"/>
                  <a:gd name="T3" fmla="*/ 3 h 39"/>
                  <a:gd name="T4" fmla="*/ 37 w 82"/>
                  <a:gd name="T5" fmla="*/ 3 h 39"/>
                  <a:gd name="T6" fmla="*/ 0 w 82"/>
                  <a:gd name="T7" fmla="*/ 39 h 39"/>
                  <a:gd name="T8" fmla="*/ 82 w 82"/>
                  <a:gd name="T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39">
                    <a:moveTo>
                      <a:pt x="82" y="39"/>
                    </a:moveTo>
                    <a:cubicBezTo>
                      <a:pt x="46" y="3"/>
                      <a:pt x="46" y="3"/>
                      <a:pt x="46" y="3"/>
                    </a:cubicBezTo>
                    <a:cubicBezTo>
                      <a:pt x="43" y="0"/>
                      <a:pt x="39" y="0"/>
                      <a:pt x="37" y="3"/>
                    </a:cubicBezTo>
                    <a:cubicBezTo>
                      <a:pt x="0" y="39"/>
                      <a:pt x="0" y="39"/>
                      <a:pt x="0" y="39"/>
                    </a:cubicBezTo>
                    <a:lnTo>
                      <a:pt x="82" y="39"/>
                    </a:lnTo>
                    <a:close/>
                  </a:path>
                </a:pathLst>
              </a:custGeom>
              <a:solidFill>
                <a:srgbClr val="7FB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5" name="Freeform 64"/>
              <p:cNvSpPr>
                <a:spLocks/>
              </p:cNvSpPr>
              <p:nvPr/>
            </p:nvSpPr>
            <p:spPr bwMode="auto">
              <a:xfrm>
                <a:off x="4951413" y="3341688"/>
                <a:ext cx="201613" cy="131763"/>
              </a:xfrm>
              <a:custGeom>
                <a:avLst/>
                <a:gdLst>
                  <a:gd name="T0" fmla="*/ 31 w 54"/>
                  <a:gd name="T1" fmla="*/ 0 h 35"/>
                  <a:gd name="T2" fmla="*/ 15 w 54"/>
                  <a:gd name="T3" fmla="*/ 12 h 35"/>
                  <a:gd name="T4" fmla="*/ 12 w 54"/>
                  <a:gd name="T5" fmla="*/ 11 h 35"/>
                  <a:gd name="T6" fmla="*/ 0 w 54"/>
                  <a:gd name="T7" fmla="*/ 23 h 35"/>
                  <a:gd name="T8" fmla="*/ 12 w 54"/>
                  <a:gd name="T9" fmla="*/ 35 h 35"/>
                  <a:gd name="T10" fmla="*/ 12 w 54"/>
                  <a:gd name="T11" fmla="*/ 34 h 35"/>
                  <a:gd name="T12" fmla="*/ 12 w 54"/>
                  <a:gd name="T13" fmla="*/ 35 h 35"/>
                  <a:gd name="T14" fmla="*/ 49 w 54"/>
                  <a:gd name="T15" fmla="*/ 35 h 35"/>
                  <a:gd name="T16" fmla="*/ 49 w 54"/>
                  <a:gd name="T17" fmla="*/ 34 h 35"/>
                  <a:gd name="T18" fmla="*/ 54 w 54"/>
                  <a:gd name="T19" fmla="*/ 28 h 35"/>
                  <a:gd name="T20" fmla="*/ 48 w 54"/>
                  <a:gd name="T21" fmla="*/ 22 h 35"/>
                  <a:gd name="T22" fmla="*/ 47 w 54"/>
                  <a:gd name="T23" fmla="*/ 22 h 35"/>
                  <a:gd name="T24" fmla="*/ 48 w 54"/>
                  <a:gd name="T25" fmla="*/ 17 h 35"/>
                  <a:gd name="T26" fmla="*/ 31 w 54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35">
                    <a:moveTo>
                      <a:pt x="31" y="0"/>
                    </a:moveTo>
                    <a:cubicBezTo>
                      <a:pt x="24" y="0"/>
                      <a:pt x="17" y="5"/>
                      <a:pt x="15" y="12"/>
                    </a:cubicBezTo>
                    <a:cubicBezTo>
                      <a:pt x="14" y="12"/>
                      <a:pt x="13" y="11"/>
                      <a:pt x="12" y="11"/>
                    </a:cubicBezTo>
                    <a:cubicBezTo>
                      <a:pt x="5" y="11"/>
                      <a:pt x="0" y="17"/>
                      <a:pt x="0" y="23"/>
                    </a:cubicBezTo>
                    <a:cubicBezTo>
                      <a:pt x="0" y="29"/>
                      <a:pt x="5" y="35"/>
                      <a:pt x="12" y="35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2" y="34"/>
                      <a:pt x="54" y="31"/>
                      <a:pt x="54" y="28"/>
                    </a:cubicBezTo>
                    <a:cubicBezTo>
                      <a:pt x="54" y="25"/>
                      <a:pt x="52" y="22"/>
                      <a:pt x="48" y="22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8" y="20"/>
                      <a:pt x="48" y="19"/>
                      <a:pt x="48" y="17"/>
                    </a:cubicBezTo>
                    <a:cubicBezTo>
                      <a:pt x="48" y="8"/>
                      <a:pt x="40" y="0"/>
                      <a:pt x="31" y="0"/>
                    </a:cubicBezTo>
                  </a:path>
                </a:pathLst>
              </a:custGeom>
              <a:solidFill>
                <a:srgbClr val="B6D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7741" tIns="63870" rIns="127741" bIns="6387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774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515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pic>
          <p:nvPicPr>
            <p:cNvPr id="107" name="Picture 10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297136" y="3369386"/>
              <a:ext cx="740716" cy="631652"/>
            </a:xfrm>
            <a:prstGeom prst="rect">
              <a:avLst/>
            </a:pr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4913376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97864" y="295274"/>
            <a:ext cx="10963974" cy="917575"/>
          </a:xfrm>
        </p:spPr>
        <p:txBody>
          <a:bodyPr/>
          <a:lstStyle/>
          <a:p>
            <a:r>
              <a:rPr lang="en-US"/>
              <a:t>Azure Functions</a:t>
            </a:r>
            <a:endParaRPr lang="en-US" dirty="0"/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526" y="361231"/>
            <a:ext cx="909177" cy="802321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274639" y="1617913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Serverless</a:t>
            </a:r>
            <a:endParaRPr kumimoji="0" lang="en-US" sz="2448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</a:gradFill>
              <a:effectLst/>
              <a:uLnTx/>
              <a:uFillTx/>
              <a:latin typeface="Segoe UI Semilight" charset="0"/>
              <a:ea typeface="Segoe UI Semilight" charset="0"/>
              <a:cs typeface="Segoe UI Semilight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52278" y="1617914"/>
            <a:ext cx="3931920" cy="4901184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Accelerate development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8229918" y="1617915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Bind into services</a:t>
            </a:r>
          </a:p>
        </p:txBody>
      </p:sp>
      <p:sp useBgFill="1">
        <p:nvSpPr>
          <p:cNvPr id="58" name="Rectangle 57"/>
          <p:cNvSpPr/>
          <p:nvPr/>
        </p:nvSpPr>
        <p:spPr bwMode="auto">
          <a:xfrm>
            <a:off x="0" y="6515100"/>
            <a:ext cx="12436475" cy="47942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8393341" y="2300121"/>
            <a:ext cx="3442556" cy="967396"/>
            <a:chOff x="8393341" y="2300121"/>
            <a:chExt cx="3442556" cy="967396"/>
          </a:xfrm>
        </p:grpSpPr>
        <p:grpSp>
          <p:nvGrpSpPr>
            <p:cNvPr id="6" name="Group 5"/>
            <p:cNvGrpSpPr/>
            <p:nvPr/>
          </p:nvGrpSpPr>
          <p:grpSpPr>
            <a:xfrm>
              <a:off x="8470241" y="2300121"/>
              <a:ext cx="817563" cy="485775"/>
              <a:chOff x="4510914" y="2356637"/>
              <a:chExt cx="817563" cy="485775"/>
            </a:xfrm>
          </p:grpSpPr>
          <p:sp>
            <p:nvSpPr>
              <p:cNvPr id="63" name="Freeform 79"/>
              <p:cNvSpPr>
                <a:spLocks/>
              </p:cNvSpPr>
              <p:nvPr/>
            </p:nvSpPr>
            <p:spPr bwMode="auto">
              <a:xfrm>
                <a:off x="4701414" y="2488399"/>
                <a:ext cx="627063" cy="354013"/>
              </a:xfrm>
              <a:custGeom>
                <a:avLst/>
                <a:gdLst>
                  <a:gd name="T0" fmla="*/ 20 w 167"/>
                  <a:gd name="T1" fmla="*/ 93 h 94"/>
                  <a:gd name="T2" fmla="*/ 0 w 167"/>
                  <a:gd name="T3" fmla="*/ 64 h 94"/>
                  <a:gd name="T4" fmla="*/ 2 w 167"/>
                  <a:gd name="T5" fmla="*/ 53 h 94"/>
                  <a:gd name="T6" fmla="*/ 24 w 167"/>
                  <a:gd name="T7" fmla="*/ 37 h 94"/>
                  <a:gd name="T8" fmla="*/ 31 w 167"/>
                  <a:gd name="T9" fmla="*/ 32 h 94"/>
                  <a:gd name="T10" fmla="*/ 32 w 167"/>
                  <a:gd name="T11" fmla="*/ 27 h 94"/>
                  <a:gd name="T12" fmla="*/ 49 w 167"/>
                  <a:gd name="T13" fmla="*/ 5 h 94"/>
                  <a:gd name="T14" fmla="*/ 68 w 167"/>
                  <a:gd name="T15" fmla="*/ 0 h 94"/>
                  <a:gd name="T16" fmla="*/ 95 w 167"/>
                  <a:gd name="T17" fmla="*/ 12 h 94"/>
                  <a:gd name="T18" fmla="*/ 100 w 167"/>
                  <a:gd name="T19" fmla="*/ 17 h 94"/>
                  <a:gd name="T20" fmla="*/ 104 w 167"/>
                  <a:gd name="T21" fmla="*/ 15 h 94"/>
                  <a:gd name="T22" fmla="*/ 147 w 167"/>
                  <a:gd name="T23" fmla="*/ 41 h 94"/>
                  <a:gd name="T24" fmla="*/ 146 w 167"/>
                  <a:gd name="T25" fmla="*/ 47 h 94"/>
                  <a:gd name="T26" fmla="*/ 151 w 167"/>
                  <a:gd name="T27" fmla="*/ 49 h 94"/>
                  <a:gd name="T28" fmla="*/ 167 w 167"/>
                  <a:gd name="T29" fmla="*/ 74 h 94"/>
                  <a:gd name="T30" fmla="*/ 156 w 167"/>
                  <a:gd name="T31" fmla="*/ 93 h 94"/>
                  <a:gd name="T32" fmla="*/ 153 w 167"/>
                  <a:gd name="T33" fmla="*/ 94 h 94"/>
                  <a:gd name="T34" fmla="*/ 88 w 167"/>
                  <a:gd name="T35" fmla="*/ 94 h 94"/>
                  <a:gd name="T36" fmla="*/ 20 w 167"/>
                  <a:gd name="T37" fmla="*/ 9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7" h="94">
                    <a:moveTo>
                      <a:pt x="20" y="93"/>
                    </a:moveTo>
                    <a:cubicBezTo>
                      <a:pt x="7" y="89"/>
                      <a:pt x="0" y="78"/>
                      <a:pt x="0" y="64"/>
                    </a:cubicBezTo>
                    <a:cubicBezTo>
                      <a:pt x="0" y="58"/>
                      <a:pt x="0" y="57"/>
                      <a:pt x="2" y="53"/>
                    </a:cubicBezTo>
                    <a:cubicBezTo>
                      <a:pt x="4" y="45"/>
                      <a:pt x="13" y="39"/>
                      <a:pt x="24" y="37"/>
                    </a:cubicBezTo>
                    <a:cubicBezTo>
                      <a:pt x="29" y="36"/>
                      <a:pt x="31" y="35"/>
                      <a:pt x="31" y="32"/>
                    </a:cubicBezTo>
                    <a:cubicBezTo>
                      <a:pt x="31" y="31"/>
                      <a:pt x="31" y="28"/>
                      <a:pt x="32" y="27"/>
                    </a:cubicBezTo>
                    <a:cubicBezTo>
                      <a:pt x="36" y="16"/>
                      <a:pt x="42" y="8"/>
                      <a:pt x="49" y="5"/>
                    </a:cubicBezTo>
                    <a:cubicBezTo>
                      <a:pt x="56" y="1"/>
                      <a:pt x="59" y="0"/>
                      <a:pt x="68" y="0"/>
                    </a:cubicBezTo>
                    <a:cubicBezTo>
                      <a:pt x="81" y="0"/>
                      <a:pt x="87" y="3"/>
                      <a:pt x="95" y="12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4" y="15"/>
                      <a:pt x="104" y="15"/>
                      <a:pt x="104" y="15"/>
                    </a:cubicBezTo>
                    <a:cubicBezTo>
                      <a:pt x="124" y="8"/>
                      <a:pt x="145" y="21"/>
                      <a:pt x="147" y="41"/>
                    </a:cubicBezTo>
                    <a:cubicBezTo>
                      <a:pt x="146" y="47"/>
                      <a:pt x="146" y="47"/>
                      <a:pt x="146" y="47"/>
                    </a:cubicBezTo>
                    <a:cubicBezTo>
                      <a:pt x="151" y="49"/>
                      <a:pt x="151" y="49"/>
                      <a:pt x="151" y="49"/>
                    </a:cubicBezTo>
                    <a:cubicBezTo>
                      <a:pt x="162" y="53"/>
                      <a:pt x="167" y="62"/>
                      <a:pt x="167" y="74"/>
                    </a:cubicBezTo>
                    <a:cubicBezTo>
                      <a:pt x="166" y="83"/>
                      <a:pt x="162" y="89"/>
                      <a:pt x="156" y="93"/>
                    </a:cubicBezTo>
                    <a:cubicBezTo>
                      <a:pt x="153" y="94"/>
                      <a:pt x="153" y="94"/>
                      <a:pt x="153" y="94"/>
                    </a:cubicBezTo>
                    <a:cubicBezTo>
                      <a:pt x="88" y="94"/>
                      <a:pt x="88" y="94"/>
                      <a:pt x="88" y="94"/>
                    </a:cubicBezTo>
                    <a:cubicBezTo>
                      <a:pt x="38" y="93"/>
                      <a:pt x="23" y="93"/>
                      <a:pt x="20" y="9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" name="Freeform 80"/>
              <p:cNvSpPr>
                <a:spLocks/>
              </p:cNvSpPr>
              <p:nvPr/>
            </p:nvSpPr>
            <p:spPr bwMode="auto">
              <a:xfrm>
                <a:off x="4510914" y="2356637"/>
                <a:ext cx="627063" cy="452438"/>
              </a:xfrm>
              <a:custGeom>
                <a:avLst/>
                <a:gdLst>
                  <a:gd name="T0" fmla="*/ 22 w 167"/>
                  <a:gd name="T1" fmla="*/ 119 h 120"/>
                  <a:gd name="T2" fmla="*/ 3 w 167"/>
                  <a:gd name="T3" fmla="*/ 102 h 120"/>
                  <a:gd name="T4" fmla="*/ 0 w 167"/>
                  <a:gd name="T5" fmla="*/ 89 h 120"/>
                  <a:gd name="T6" fmla="*/ 2 w 167"/>
                  <a:gd name="T7" fmla="*/ 77 h 120"/>
                  <a:gd name="T8" fmla="*/ 22 w 167"/>
                  <a:gd name="T9" fmla="*/ 62 h 120"/>
                  <a:gd name="T10" fmla="*/ 25 w 167"/>
                  <a:gd name="T11" fmla="*/ 60 h 120"/>
                  <a:gd name="T12" fmla="*/ 26 w 167"/>
                  <a:gd name="T13" fmla="*/ 55 h 120"/>
                  <a:gd name="T14" fmla="*/ 52 w 167"/>
                  <a:gd name="T15" fmla="*/ 21 h 120"/>
                  <a:gd name="T16" fmla="*/ 77 w 167"/>
                  <a:gd name="T17" fmla="*/ 23 h 120"/>
                  <a:gd name="T18" fmla="*/ 85 w 167"/>
                  <a:gd name="T19" fmla="*/ 17 h 120"/>
                  <a:gd name="T20" fmla="*/ 101 w 167"/>
                  <a:gd name="T21" fmla="*/ 5 h 120"/>
                  <a:gd name="T22" fmla="*/ 120 w 167"/>
                  <a:gd name="T23" fmla="*/ 0 h 120"/>
                  <a:gd name="T24" fmla="*/ 165 w 167"/>
                  <a:gd name="T25" fmla="*/ 33 h 120"/>
                  <a:gd name="T26" fmla="*/ 164 w 167"/>
                  <a:gd name="T27" fmla="*/ 41 h 120"/>
                  <a:gd name="T28" fmla="*/ 157 w 167"/>
                  <a:gd name="T29" fmla="*/ 42 h 120"/>
                  <a:gd name="T30" fmla="*/ 152 w 167"/>
                  <a:gd name="T31" fmla="*/ 43 h 120"/>
                  <a:gd name="T32" fmla="*/ 147 w 167"/>
                  <a:gd name="T33" fmla="*/ 39 h 120"/>
                  <a:gd name="T34" fmla="*/ 96 w 167"/>
                  <a:gd name="T35" fmla="*/ 32 h 120"/>
                  <a:gd name="T36" fmla="*/ 80 w 167"/>
                  <a:gd name="T37" fmla="*/ 47 h 120"/>
                  <a:gd name="T38" fmla="*/ 73 w 167"/>
                  <a:gd name="T39" fmla="*/ 62 h 120"/>
                  <a:gd name="T40" fmla="*/ 67 w 167"/>
                  <a:gd name="T41" fmla="*/ 66 h 120"/>
                  <a:gd name="T42" fmla="*/ 41 w 167"/>
                  <a:gd name="T43" fmla="*/ 99 h 120"/>
                  <a:gd name="T44" fmla="*/ 45 w 167"/>
                  <a:gd name="T45" fmla="*/ 116 h 120"/>
                  <a:gd name="T46" fmla="*/ 46 w 167"/>
                  <a:gd name="T47" fmla="*/ 120 h 120"/>
                  <a:gd name="T48" fmla="*/ 22 w 167"/>
                  <a:gd name="T49" fmla="*/ 11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7" h="120">
                    <a:moveTo>
                      <a:pt x="22" y="119"/>
                    </a:moveTo>
                    <a:cubicBezTo>
                      <a:pt x="14" y="117"/>
                      <a:pt x="6" y="110"/>
                      <a:pt x="3" y="102"/>
                    </a:cubicBezTo>
                    <a:cubicBezTo>
                      <a:pt x="1" y="98"/>
                      <a:pt x="0" y="97"/>
                      <a:pt x="0" y="89"/>
                    </a:cubicBezTo>
                    <a:cubicBezTo>
                      <a:pt x="0" y="82"/>
                      <a:pt x="0" y="80"/>
                      <a:pt x="2" y="77"/>
                    </a:cubicBezTo>
                    <a:cubicBezTo>
                      <a:pt x="6" y="70"/>
                      <a:pt x="13" y="64"/>
                      <a:pt x="22" y="62"/>
                    </a:cubicBezTo>
                    <a:cubicBezTo>
                      <a:pt x="24" y="61"/>
                      <a:pt x="25" y="61"/>
                      <a:pt x="25" y="60"/>
                    </a:cubicBezTo>
                    <a:cubicBezTo>
                      <a:pt x="25" y="59"/>
                      <a:pt x="26" y="57"/>
                      <a:pt x="26" y="55"/>
                    </a:cubicBezTo>
                    <a:cubicBezTo>
                      <a:pt x="27" y="39"/>
                      <a:pt x="37" y="26"/>
                      <a:pt x="52" y="21"/>
                    </a:cubicBezTo>
                    <a:cubicBezTo>
                      <a:pt x="60" y="19"/>
                      <a:pt x="69" y="20"/>
                      <a:pt x="77" y="23"/>
                    </a:cubicBezTo>
                    <a:cubicBezTo>
                      <a:pt x="80" y="24"/>
                      <a:pt x="80" y="24"/>
                      <a:pt x="85" y="17"/>
                    </a:cubicBezTo>
                    <a:cubicBezTo>
                      <a:pt x="89" y="13"/>
                      <a:pt x="95" y="7"/>
                      <a:pt x="101" y="5"/>
                    </a:cubicBezTo>
                    <a:cubicBezTo>
                      <a:pt x="107" y="2"/>
                      <a:pt x="113" y="0"/>
                      <a:pt x="120" y="0"/>
                    </a:cubicBezTo>
                    <a:cubicBezTo>
                      <a:pt x="140" y="0"/>
                      <a:pt x="159" y="13"/>
                      <a:pt x="165" y="33"/>
                    </a:cubicBezTo>
                    <a:cubicBezTo>
                      <a:pt x="167" y="39"/>
                      <a:pt x="167" y="41"/>
                      <a:pt x="164" y="41"/>
                    </a:cubicBezTo>
                    <a:cubicBezTo>
                      <a:pt x="163" y="41"/>
                      <a:pt x="160" y="42"/>
                      <a:pt x="157" y="42"/>
                    </a:cubicBezTo>
                    <a:cubicBezTo>
                      <a:pt x="152" y="43"/>
                      <a:pt x="152" y="43"/>
                      <a:pt x="152" y="43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35" y="27"/>
                      <a:pt x="114" y="24"/>
                      <a:pt x="96" y="32"/>
                    </a:cubicBezTo>
                    <a:cubicBezTo>
                      <a:pt x="89" y="35"/>
                      <a:pt x="84" y="41"/>
                      <a:pt x="80" y="47"/>
                    </a:cubicBezTo>
                    <a:cubicBezTo>
                      <a:pt x="77" y="51"/>
                      <a:pt x="73" y="60"/>
                      <a:pt x="73" y="62"/>
                    </a:cubicBezTo>
                    <a:cubicBezTo>
                      <a:pt x="73" y="63"/>
                      <a:pt x="72" y="64"/>
                      <a:pt x="67" y="66"/>
                    </a:cubicBezTo>
                    <a:cubicBezTo>
                      <a:pt x="51" y="71"/>
                      <a:pt x="41" y="84"/>
                      <a:pt x="41" y="99"/>
                    </a:cubicBezTo>
                    <a:cubicBezTo>
                      <a:pt x="41" y="106"/>
                      <a:pt x="43" y="112"/>
                      <a:pt x="45" y="116"/>
                    </a:cubicBezTo>
                    <a:cubicBezTo>
                      <a:pt x="46" y="118"/>
                      <a:pt x="46" y="119"/>
                      <a:pt x="46" y="120"/>
                    </a:cubicBezTo>
                    <a:cubicBezTo>
                      <a:pt x="45" y="120"/>
                      <a:pt x="25" y="120"/>
                      <a:pt x="22" y="1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833633" y="2300121"/>
              <a:ext cx="731520" cy="40362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188821" y="2300121"/>
              <a:ext cx="640080" cy="640080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9965128" y="2981285"/>
              <a:ext cx="474810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Box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393341" y="2981285"/>
              <a:ext cx="928460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OneDrive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1191169" y="2981285"/>
              <a:ext cx="644728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Twilio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443742" y="3593899"/>
            <a:ext cx="3703193" cy="934811"/>
            <a:chOff x="8443742" y="3593899"/>
            <a:chExt cx="3703193" cy="934811"/>
          </a:xfrm>
        </p:grpSpPr>
        <p:sp>
          <p:nvSpPr>
            <p:cNvPr id="66" name="Freeform 12"/>
            <p:cNvSpPr>
              <a:spLocks noChangeAspect="1" noEditPoints="1"/>
            </p:cNvSpPr>
            <p:nvPr/>
          </p:nvSpPr>
          <p:spPr bwMode="auto">
            <a:xfrm>
              <a:off x="8626194" y="3635314"/>
              <a:ext cx="548640" cy="489872"/>
            </a:xfrm>
            <a:custGeom>
              <a:avLst/>
              <a:gdLst>
                <a:gd name="T0" fmla="*/ 347 w 1167"/>
                <a:gd name="T1" fmla="*/ 0 h 1042"/>
                <a:gd name="T2" fmla="*/ 0 w 1167"/>
                <a:gd name="T3" fmla="*/ 215 h 1042"/>
                <a:gd name="T4" fmla="*/ 222 w 1167"/>
                <a:gd name="T5" fmla="*/ 399 h 1042"/>
                <a:gd name="T6" fmla="*/ 574 w 1167"/>
                <a:gd name="T7" fmla="*/ 182 h 1042"/>
                <a:gd name="T8" fmla="*/ 347 w 1167"/>
                <a:gd name="T9" fmla="*/ 0 h 1042"/>
                <a:gd name="T10" fmla="*/ 347 w 1167"/>
                <a:gd name="T11" fmla="*/ 0 h 1042"/>
                <a:gd name="T12" fmla="*/ 819 w 1167"/>
                <a:gd name="T13" fmla="*/ 0 h 1042"/>
                <a:gd name="T14" fmla="*/ 1167 w 1167"/>
                <a:gd name="T15" fmla="*/ 217 h 1042"/>
                <a:gd name="T16" fmla="*/ 944 w 1167"/>
                <a:gd name="T17" fmla="*/ 399 h 1042"/>
                <a:gd name="T18" fmla="*/ 597 w 1167"/>
                <a:gd name="T19" fmla="*/ 182 h 1042"/>
                <a:gd name="T20" fmla="*/ 819 w 1167"/>
                <a:gd name="T21" fmla="*/ 0 h 1042"/>
                <a:gd name="T22" fmla="*/ 819 w 1167"/>
                <a:gd name="T23" fmla="*/ 0 h 1042"/>
                <a:gd name="T24" fmla="*/ 349 w 1167"/>
                <a:gd name="T25" fmla="*/ 798 h 1042"/>
                <a:gd name="T26" fmla="*/ 14 w 1167"/>
                <a:gd name="T27" fmla="*/ 602 h 1042"/>
                <a:gd name="T28" fmla="*/ 217 w 1167"/>
                <a:gd name="T29" fmla="*/ 427 h 1042"/>
                <a:gd name="T30" fmla="*/ 548 w 1167"/>
                <a:gd name="T31" fmla="*/ 631 h 1042"/>
                <a:gd name="T32" fmla="*/ 349 w 1167"/>
                <a:gd name="T33" fmla="*/ 798 h 1042"/>
                <a:gd name="T34" fmla="*/ 349 w 1167"/>
                <a:gd name="T35" fmla="*/ 798 h 1042"/>
                <a:gd name="T36" fmla="*/ 815 w 1167"/>
                <a:gd name="T37" fmla="*/ 796 h 1042"/>
                <a:gd name="T38" fmla="*/ 1152 w 1167"/>
                <a:gd name="T39" fmla="*/ 598 h 1042"/>
                <a:gd name="T40" fmla="*/ 949 w 1167"/>
                <a:gd name="T41" fmla="*/ 427 h 1042"/>
                <a:gd name="T42" fmla="*/ 618 w 1167"/>
                <a:gd name="T43" fmla="*/ 626 h 1042"/>
                <a:gd name="T44" fmla="*/ 815 w 1167"/>
                <a:gd name="T45" fmla="*/ 796 h 1042"/>
                <a:gd name="T46" fmla="*/ 815 w 1167"/>
                <a:gd name="T47" fmla="*/ 796 h 1042"/>
                <a:gd name="T48" fmla="*/ 592 w 1167"/>
                <a:gd name="T49" fmla="*/ 642 h 1042"/>
                <a:gd name="T50" fmla="*/ 592 w 1167"/>
                <a:gd name="T51" fmla="*/ 1042 h 1042"/>
                <a:gd name="T52" fmla="*/ 933 w 1167"/>
                <a:gd name="T53" fmla="*/ 831 h 1042"/>
                <a:gd name="T54" fmla="*/ 933 w 1167"/>
                <a:gd name="T55" fmla="*/ 768 h 1042"/>
                <a:gd name="T56" fmla="*/ 819 w 1167"/>
                <a:gd name="T57" fmla="*/ 827 h 1042"/>
                <a:gd name="T58" fmla="*/ 592 w 1167"/>
                <a:gd name="T59" fmla="*/ 642 h 1042"/>
                <a:gd name="T60" fmla="*/ 592 w 1167"/>
                <a:gd name="T61" fmla="*/ 642 h 1042"/>
                <a:gd name="T62" fmla="*/ 569 w 1167"/>
                <a:gd name="T63" fmla="*/ 642 h 1042"/>
                <a:gd name="T64" fmla="*/ 569 w 1167"/>
                <a:gd name="T65" fmla="*/ 1042 h 1042"/>
                <a:gd name="T66" fmla="*/ 233 w 1167"/>
                <a:gd name="T67" fmla="*/ 831 h 1042"/>
                <a:gd name="T68" fmla="*/ 233 w 1167"/>
                <a:gd name="T69" fmla="*/ 768 h 1042"/>
                <a:gd name="T70" fmla="*/ 347 w 1167"/>
                <a:gd name="T71" fmla="*/ 827 h 1042"/>
                <a:gd name="T72" fmla="*/ 569 w 1167"/>
                <a:gd name="T73" fmla="*/ 642 h 1042"/>
                <a:gd name="T74" fmla="*/ 569 w 1167"/>
                <a:gd name="T75" fmla="*/ 6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67" h="1042">
                  <a:moveTo>
                    <a:pt x="347" y="0"/>
                  </a:moveTo>
                  <a:lnTo>
                    <a:pt x="0" y="215"/>
                  </a:lnTo>
                  <a:lnTo>
                    <a:pt x="222" y="399"/>
                  </a:lnTo>
                  <a:lnTo>
                    <a:pt x="574" y="182"/>
                  </a:lnTo>
                  <a:lnTo>
                    <a:pt x="347" y="0"/>
                  </a:lnTo>
                  <a:lnTo>
                    <a:pt x="347" y="0"/>
                  </a:lnTo>
                  <a:close/>
                  <a:moveTo>
                    <a:pt x="819" y="0"/>
                  </a:moveTo>
                  <a:lnTo>
                    <a:pt x="1167" y="217"/>
                  </a:lnTo>
                  <a:lnTo>
                    <a:pt x="944" y="399"/>
                  </a:lnTo>
                  <a:lnTo>
                    <a:pt x="597" y="182"/>
                  </a:lnTo>
                  <a:lnTo>
                    <a:pt x="819" y="0"/>
                  </a:lnTo>
                  <a:lnTo>
                    <a:pt x="819" y="0"/>
                  </a:lnTo>
                  <a:close/>
                  <a:moveTo>
                    <a:pt x="349" y="798"/>
                  </a:moveTo>
                  <a:lnTo>
                    <a:pt x="14" y="602"/>
                  </a:lnTo>
                  <a:lnTo>
                    <a:pt x="217" y="427"/>
                  </a:lnTo>
                  <a:lnTo>
                    <a:pt x="548" y="631"/>
                  </a:lnTo>
                  <a:lnTo>
                    <a:pt x="349" y="798"/>
                  </a:lnTo>
                  <a:lnTo>
                    <a:pt x="349" y="798"/>
                  </a:lnTo>
                  <a:close/>
                  <a:moveTo>
                    <a:pt x="815" y="796"/>
                  </a:moveTo>
                  <a:lnTo>
                    <a:pt x="1152" y="598"/>
                  </a:lnTo>
                  <a:lnTo>
                    <a:pt x="949" y="427"/>
                  </a:lnTo>
                  <a:lnTo>
                    <a:pt x="618" y="626"/>
                  </a:lnTo>
                  <a:lnTo>
                    <a:pt x="815" y="796"/>
                  </a:lnTo>
                  <a:lnTo>
                    <a:pt x="815" y="796"/>
                  </a:lnTo>
                  <a:close/>
                  <a:moveTo>
                    <a:pt x="592" y="642"/>
                  </a:moveTo>
                  <a:lnTo>
                    <a:pt x="592" y="1042"/>
                  </a:lnTo>
                  <a:lnTo>
                    <a:pt x="933" y="831"/>
                  </a:lnTo>
                  <a:lnTo>
                    <a:pt x="933" y="768"/>
                  </a:lnTo>
                  <a:lnTo>
                    <a:pt x="819" y="827"/>
                  </a:lnTo>
                  <a:lnTo>
                    <a:pt x="592" y="642"/>
                  </a:lnTo>
                  <a:lnTo>
                    <a:pt x="592" y="642"/>
                  </a:lnTo>
                  <a:close/>
                  <a:moveTo>
                    <a:pt x="569" y="642"/>
                  </a:moveTo>
                  <a:lnTo>
                    <a:pt x="569" y="1042"/>
                  </a:lnTo>
                  <a:lnTo>
                    <a:pt x="233" y="831"/>
                  </a:lnTo>
                  <a:lnTo>
                    <a:pt x="233" y="768"/>
                  </a:lnTo>
                  <a:lnTo>
                    <a:pt x="347" y="827"/>
                  </a:lnTo>
                  <a:lnTo>
                    <a:pt x="569" y="642"/>
                  </a:lnTo>
                  <a:lnTo>
                    <a:pt x="569" y="6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66499" y="3593899"/>
              <a:ext cx="640080" cy="572703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239213" y="3605930"/>
              <a:ext cx="548640" cy="548640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>
              <a:off x="8443742" y="4242478"/>
              <a:ext cx="878767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Dropbox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9742367" y="4242478"/>
              <a:ext cx="899606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Sendgrid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0859403" y="4242478"/>
              <a:ext cx="1287532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b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0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Azure storage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293055" y="4769554"/>
            <a:ext cx="3813416" cy="1214249"/>
            <a:chOff x="8293055" y="4769554"/>
            <a:chExt cx="3813416" cy="121424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264855" y="4769554"/>
              <a:ext cx="493223" cy="602828"/>
            </a:xfrm>
            <a:prstGeom prst="rect">
              <a:avLst/>
            </a:prstGeom>
          </p:spPr>
        </p:pic>
        <p:sp>
          <p:nvSpPr>
            <p:cNvPr id="91" name="Rectangle 90"/>
            <p:cNvSpPr>
              <a:spLocks noChangeArrowheads="1"/>
            </p:cNvSpPr>
            <p:nvPr/>
          </p:nvSpPr>
          <p:spPr bwMode="auto">
            <a:xfrm>
              <a:off x="8293055" y="5503672"/>
              <a:ext cx="1186542" cy="480131"/>
            </a:xfrm>
            <a:prstGeom prst="rect">
              <a:avLst/>
            </a:prstGeom>
            <a:noFill/>
            <a:extLst/>
          </p:spPr>
          <p:txBody>
            <a:bodyPr wrap="none" lIns="91440" tIns="45720" rIns="91440" bIns="45720" rtlCol="0" anchor="b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Azure queue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storage</a:t>
              </a:r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9708200" y="5503672"/>
              <a:ext cx="979755" cy="480131"/>
            </a:xfrm>
            <a:prstGeom prst="rect">
              <a:avLst/>
            </a:prstGeom>
            <a:noFill/>
            <a:extLst/>
          </p:spPr>
          <p:txBody>
            <a:bodyPr wrap="none" lIns="91440" tIns="45720" rIns="91440" bIns="45720" rtlCol="0" anchor="b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Azure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event hub</a:t>
              </a:r>
            </a:p>
          </p:txBody>
        </p:sp>
        <p:sp>
          <p:nvSpPr>
            <p:cNvPr id="95" name="Rectangle 94"/>
            <p:cNvSpPr>
              <a:spLocks noChangeArrowheads="1"/>
            </p:cNvSpPr>
            <p:nvPr/>
          </p:nvSpPr>
          <p:spPr bwMode="auto">
            <a:xfrm>
              <a:off x="10918325" y="5503672"/>
              <a:ext cx="1188146" cy="286232"/>
            </a:xfrm>
            <a:prstGeom prst="rect">
              <a:avLst/>
            </a:prstGeom>
            <a:noFill/>
            <a:extLst/>
          </p:spPr>
          <p:txBody>
            <a:bodyPr wrap="none" lIns="91440" tIns="45720" rIns="91440" bIns="45720" rtlCol="0" anchor="b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AzureDocDb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</a:endParaRPr>
            </a:p>
          </p:txBody>
        </p:sp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23625" y="4792241"/>
              <a:ext cx="548640" cy="548640"/>
            </a:xfrm>
            <a:prstGeom prst="rect">
              <a:avLst/>
            </a:prstGeom>
          </p:spPr>
        </p:pic>
        <p:pic>
          <p:nvPicPr>
            <p:cNvPr id="97" name="Picture 9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20986" y="4792241"/>
              <a:ext cx="548640" cy="54864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4581251" y="2546297"/>
            <a:ext cx="1321594" cy="3617965"/>
            <a:chOff x="4581251" y="2546297"/>
            <a:chExt cx="1321594" cy="3617965"/>
          </a:xfrm>
        </p:grpSpPr>
        <p:sp>
          <p:nvSpPr>
            <p:cNvPr id="106" name="TextBox 105"/>
            <p:cNvSpPr txBox="1"/>
            <p:nvPr/>
          </p:nvSpPr>
          <p:spPr>
            <a:xfrm>
              <a:off x="4645974" y="5517931"/>
              <a:ext cx="1177245" cy="6463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Develop </a:t>
              </a:r>
              <a:b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your way</a:t>
              </a: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81251" y="2546297"/>
              <a:ext cx="1321594" cy="314893"/>
            </a:xfrm>
            <a:prstGeom prst="rect">
              <a:avLst/>
            </a:prstGeom>
          </p:spPr>
        </p:pic>
        <p:pic>
          <p:nvPicPr>
            <p:cNvPr id="109" name="Picture 10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25327" y="3381010"/>
              <a:ext cx="654016" cy="457200"/>
            </a:xfrm>
            <a:prstGeom prst="rect">
              <a:avLst/>
            </a:prstGeom>
          </p:spPr>
        </p:pic>
        <p:pic>
          <p:nvPicPr>
            <p:cNvPr id="110" name="Picture 109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04862" y="4358030"/>
              <a:ext cx="674371" cy="64008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6389240" y="3732361"/>
            <a:ext cx="1637115" cy="2431901"/>
            <a:chOff x="6389240" y="3732361"/>
            <a:chExt cx="1637115" cy="2431901"/>
          </a:xfrm>
        </p:grpSpPr>
        <p:sp>
          <p:nvSpPr>
            <p:cNvPr id="107" name="TextBox 106"/>
            <p:cNvSpPr txBox="1"/>
            <p:nvPr/>
          </p:nvSpPr>
          <p:spPr>
            <a:xfrm>
              <a:off x="6389240" y="5517931"/>
              <a:ext cx="1637115" cy="6463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0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Local</a:t>
              </a:r>
              <a:b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development</a:t>
              </a:r>
            </a:p>
          </p:txBody>
        </p:sp>
        <p:sp>
          <p:nvSpPr>
            <p:cNvPr id="111" name="Freeform 19"/>
            <p:cNvSpPr>
              <a:spLocks noChangeAspect="1" noEditPoints="1"/>
            </p:cNvSpPr>
            <p:nvPr/>
          </p:nvSpPr>
          <p:spPr bwMode="auto">
            <a:xfrm>
              <a:off x="6669516" y="3732361"/>
              <a:ext cx="1110341" cy="914400"/>
            </a:xfrm>
            <a:custGeom>
              <a:avLst/>
              <a:gdLst>
                <a:gd name="T0" fmla="*/ 243 w 292"/>
                <a:gd name="T1" fmla="*/ 0 h 240"/>
                <a:gd name="T2" fmla="*/ 49 w 292"/>
                <a:gd name="T3" fmla="*/ 0 h 240"/>
                <a:gd name="T4" fmla="*/ 34 w 292"/>
                <a:gd name="T5" fmla="*/ 15 h 240"/>
                <a:gd name="T6" fmla="*/ 34 w 292"/>
                <a:gd name="T7" fmla="*/ 145 h 240"/>
                <a:gd name="T8" fmla="*/ 49 w 292"/>
                <a:gd name="T9" fmla="*/ 160 h 240"/>
                <a:gd name="T10" fmla="*/ 243 w 292"/>
                <a:gd name="T11" fmla="*/ 160 h 240"/>
                <a:gd name="T12" fmla="*/ 258 w 292"/>
                <a:gd name="T13" fmla="*/ 145 h 240"/>
                <a:gd name="T14" fmla="*/ 258 w 292"/>
                <a:gd name="T15" fmla="*/ 15 h 240"/>
                <a:gd name="T16" fmla="*/ 243 w 292"/>
                <a:gd name="T17" fmla="*/ 0 h 240"/>
                <a:gd name="T18" fmla="*/ 244 w 292"/>
                <a:gd name="T19" fmla="*/ 148 h 240"/>
                <a:gd name="T20" fmla="*/ 48 w 292"/>
                <a:gd name="T21" fmla="*/ 148 h 240"/>
                <a:gd name="T22" fmla="*/ 48 w 292"/>
                <a:gd name="T23" fmla="*/ 12 h 240"/>
                <a:gd name="T24" fmla="*/ 244 w 292"/>
                <a:gd name="T25" fmla="*/ 12 h 240"/>
                <a:gd name="T26" fmla="*/ 244 w 292"/>
                <a:gd name="T27" fmla="*/ 148 h 240"/>
                <a:gd name="T28" fmla="*/ 287 w 292"/>
                <a:gd name="T29" fmla="*/ 225 h 240"/>
                <a:gd name="T30" fmla="*/ 260 w 292"/>
                <a:gd name="T31" fmla="*/ 179 h 240"/>
                <a:gd name="T32" fmla="*/ 245 w 292"/>
                <a:gd name="T33" fmla="*/ 164 h 240"/>
                <a:gd name="T34" fmla="*/ 47 w 292"/>
                <a:gd name="T35" fmla="*/ 164 h 240"/>
                <a:gd name="T36" fmla="*/ 32 w 292"/>
                <a:gd name="T37" fmla="*/ 179 h 240"/>
                <a:gd name="T38" fmla="*/ 5 w 292"/>
                <a:gd name="T39" fmla="*/ 225 h 240"/>
                <a:gd name="T40" fmla="*/ 11 w 292"/>
                <a:gd name="T41" fmla="*/ 240 h 240"/>
                <a:gd name="T42" fmla="*/ 282 w 292"/>
                <a:gd name="T43" fmla="*/ 240 h 240"/>
                <a:gd name="T44" fmla="*/ 287 w 292"/>
                <a:gd name="T45" fmla="*/ 225 h 240"/>
                <a:gd name="T46" fmla="*/ 108 w 292"/>
                <a:gd name="T47" fmla="*/ 233 h 240"/>
                <a:gd name="T48" fmla="*/ 114 w 292"/>
                <a:gd name="T49" fmla="*/ 213 h 240"/>
                <a:gd name="T50" fmla="*/ 178 w 292"/>
                <a:gd name="T51" fmla="*/ 213 h 240"/>
                <a:gd name="T52" fmla="*/ 184 w 292"/>
                <a:gd name="T53" fmla="*/ 233 h 240"/>
                <a:gd name="T54" fmla="*/ 108 w 292"/>
                <a:gd name="T55" fmla="*/ 233 h 240"/>
                <a:gd name="T56" fmla="*/ 26 w 292"/>
                <a:gd name="T57" fmla="*/ 208 h 240"/>
                <a:gd name="T58" fmla="*/ 47 w 292"/>
                <a:gd name="T59" fmla="*/ 168 h 240"/>
                <a:gd name="T60" fmla="*/ 244 w 292"/>
                <a:gd name="T61" fmla="*/ 168 h 240"/>
                <a:gd name="T62" fmla="*/ 266 w 292"/>
                <a:gd name="T63" fmla="*/ 208 h 240"/>
                <a:gd name="T64" fmla="*/ 26 w 292"/>
                <a:gd name="T65" fmla="*/ 20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2" h="240">
                  <a:moveTo>
                    <a:pt x="243" y="0"/>
                  </a:moveTo>
                  <a:cubicBezTo>
                    <a:pt x="243" y="0"/>
                    <a:pt x="243" y="0"/>
                    <a:pt x="49" y="0"/>
                  </a:cubicBezTo>
                  <a:cubicBezTo>
                    <a:pt x="40" y="0"/>
                    <a:pt x="34" y="7"/>
                    <a:pt x="34" y="15"/>
                  </a:cubicBezTo>
                  <a:cubicBezTo>
                    <a:pt x="34" y="15"/>
                    <a:pt x="34" y="15"/>
                    <a:pt x="34" y="145"/>
                  </a:cubicBezTo>
                  <a:cubicBezTo>
                    <a:pt x="34" y="153"/>
                    <a:pt x="40" y="160"/>
                    <a:pt x="49" y="160"/>
                  </a:cubicBezTo>
                  <a:cubicBezTo>
                    <a:pt x="49" y="160"/>
                    <a:pt x="49" y="160"/>
                    <a:pt x="243" y="160"/>
                  </a:cubicBezTo>
                  <a:cubicBezTo>
                    <a:pt x="251" y="160"/>
                    <a:pt x="258" y="153"/>
                    <a:pt x="258" y="145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8" y="7"/>
                    <a:pt x="251" y="0"/>
                    <a:pt x="243" y="0"/>
                  </a:cubicBezTo>
                  <a:close/>
                  <a:moveTo>
                    <a:pt x="244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244" y="12"/>
                    <a:pt x="244" y="12"/>
                    <a:pt x="244" y="12"/>
                  </a:cubicBezTo>
                  <a:lnTo>
                    <a:pt x="244" y="148"/>
                  </a:lnTo>
                  <a:close/>
                  <a:moveTo>
                    <a:pt x="287" y="225"/>
                  </a:moveTo>
                  <a:cubicBezTo>
                    <a:pt x="260" y="179"/>
                    <a:pt x="260" y="179"/>
                    <a:pt x="260" y="179"/>
                  </a:cubicBezTo>
                  <a:cubicBezTo>
                    <a:pt x="257" y="173"/>
                    <a:pt x="254" y="164"/>
                    <a:pt x="245" y="164"/>
                  </a:cubicBezTo>
                  <a:cubicBezTo>
                    <a:pt x="245" y="164"/>
                    <a:pt x="245" y="164"/>
                    <a:pt x="47" y="164"/>
                  </a:cubicBezTo>
                  <a:cubicBezTo>
                    <a:pt x="38" y="164"/>
                    <a:pt x="36" y="174"/>
                    <a:pt x="32" y="179"/>
                  </a:cubicBezTo>
                  <a:cubicBezTo>
                    <a:pt x="32" y="179"/>
                    <a:pt x="32" y="179"/>
                    <a:pt x="5" y="225"/>
                  </a:cubicBezTo>
                  <a:cubicBezTo>
                    <a:pt x="0" y="232"/>
                    <a:pt x="2" y="240"/>
                    <a:pt x="11" y="240"/>
                  </a:cubicBezTo>
                  <a:cubicBezTo>
                    <a:pt x="11" y="240"/>
                    <a:pt x="11" y="240"/>
                    <a:pt x="282" y="240"/>
                  </a:cubicBezTo>
                  <a:cubicBezTo>
                    <a:pt x="290" y="240"/>
                    <a:pt x="292" y="231"/>
                    <a:pt x="287" y="225"/>
                  </a:cubicBezTo>
                  <a:close/>
                  <a:moveTo>
                    <a:pt x="108" y="233"/>
                  </a:moveTo>
                  <a:cubicBezTo>
                    <a:pt x="114" y="213"/>
                    <a:pt x="114" y="213"/>
                    <a:pt x="114" y="213"/>
                  </a:cubicBezTo>
                  <a:cubicBezTo>
                    <a:pt x="178" y="213"/>
                    <a:pt x="178" y="213"/>
                    <a:pt x="178" y="213"/>
                  </a:cubicBezTo>
                  <a:cubicBezTo>
                    <a:pt x="184" y="233"/>
                    <a:pt x="184" y="233"/>
                    <a:pt x="184" y="233"/>
                  </a:cubicBezTo>
                  <a:lnTo>
                    <a:pt x="108" y="233"/>
                  </a:lnTo>
                  <a:close/>
                  <a:moveTo>
                    <a:pt x="26" y="208"/>
                  </a:moveTo>
                  <a:cubicBezTo>
                    <a:pt x="47" y="168"/>
                    <a:pt x="47" y="168"/>
                    <a:pt x="47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66" y="208"/>
                    <a:pt x="266" y="208"/>
                    <a:pt x="266" y="208"/>
                  </a:cubicBezTo>
                  <a:lnTo>
                    <a:pt x="26" y="2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91440" tIns="9144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&lt;/&gt;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73987" y="2448438"/>
            <a:ext cx="1588480" cy="3715824"/>
            <a:chOff x="473987" y="2448438"/>
            <a:chExt cx="1588480" cy="3715824"/>
          </a:xfrm>
        </p:grpSpPr>
        <p:sp>
          <p:nvSpPr>
            <p:cNvPr id="112" name="TextBox 111"/>
            <p:cNvSpPr txBox="1"/>
            <p:nvPr/>
          </p:nvSpPr>
          <p:spPr>
            <a:xfrm>
              <a:off x="473987" y="5517931"/>
              <a:ext cx="1571520" cy="6463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0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Event-driven</a:t>
              </a:r>
              <a:b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scale</a:t>
              </a:r>
            </a:p>
          </p:txBody>
        </p:sp>
        <p:pic>
          <p:nvPicPr>
            <p:cNvPr id="114" name="Picture 113"/>
            <p:cNvPicPr>
              <a:picLocks noChangeAspect="1"/>
            </p:cNvPicPr>
            <p:nvPr/>
          </p:nvPicPr>
          <p:blipFill rotWithShape="1">
            <a:blip r:embed="rId1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lum contrast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332" r="23006"/>
            <a:stretch/>
          </p:blipFill>
          <p:spPr>
            <a:xfrm>
              <a:off x="486206" y="2448438"/>
              <a:ext cx="1576261" cy="2993124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2597019" y="3408514"/>
            <a:ext cx="1233549" cy="2478749"/>
            <a:chOff x="2597019" y="3408514"/>
            <a:chExt cx="1233549" cy="2478749"/>
          </a:xfrm>
        </p:grpSpPr>
        <p:sp>
          <p:nvSpPr>
            <p:cNvPr id="113" name="TextBox 112"/>
            <p:cNvSpPr txBox="1"/>
            <p:nvPr/>
          </p:nvSpPr>
          <p:spPr>
            <a:xfrm>
              <a:off x="2711298" y="5517931"/>
              <a:ext cx="1035861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0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No Ops</a:t>
              </a:r>
            </a:p>
          </p:txBody>
        </p:sp>
        <p:sp>
          <p:nvSpPr>
            <p:cNvPr id="116" name="Freeform 8"/>
            <p:cNvSpPr>
              <a:spLocks noEditPoints="1"/>
            </p:cNvSpPr>
            <p:nvPr/>
          </p:nvSpPr>
          <p:spPr bwMode="auto">
            <a:xfrm>
              <a:off x="2607629" y="4162902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Freeform 9"/>
            <p:cNvSpPr>
              <a:spLocks noEditPoints="1"/>
            </p:cNvSpPr>
            <p:nvPr/>
          </p:nvSpPr>
          <p:spPr bwMode="auto">
            <a:xfrm>
              <a:off x="3048163" y="4162902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Freeform 10"/>
            <p:cNvSpPr>
              <a:spLocks noEditPoints="1"/>
            </p:cNvSpPr>
            <p:nvPr/>
          </p:nvSpPr>
          <p:spPr bwMode="auto">
            <a:xfrm>
              <a:off x="3488697" y="4162902"/>
              <a:ext cx="341312" cy="892175"/>
            </a:xfrm>
            <a:custGeom>
              <a:avLst/>
              <a:gdLst>
                <a:gd name="T0" fmla="*/ 67 w 91"/>
                <a:gd name="T1" fmla="*/ 0 h 238"/>
                <a:gd name="T2" fmla="*/ 25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5 w 91"/>
                <a:gd name="T9" fmla="*/ 238 h 238"/>
                <a:gd name="T10" fmla="*/ 67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7 w 91"/>
                <a:gd name="T17" fmla="*/ 0 h 238"/>
                <a:gd name="T18" fmla="*/ 46 w 91"/>
                <a:gd name="T19" fmla="*/ 182 h 238"/>
                <a:gd name="T20" fmla="*/ 34 w 91"/>
                <a:gd name="T21" fmla="*/ 170 h 238"/>
                <a:gd name="T22" fmla="*/ 46 w 91"/>
                <a:gd name="T23" fmla="*/ 158 h 238"/>
                <a:gd name="T24" fmla="*/ 57 w 91"/>
                <a:gd name="T25" fmla="*/ 170 h 238"/>
                <a:gd name="T26" fmla="*/ 46 w 91"/>
                <a:gd name="T27" fmla="*/ 182 h 238"/>
                <a:gd name="T28" fmla="*/ 67 w 91"/>
                <a:gd name="T29" fmla="*/ 65 h 238"/>
                <a:gd name="T30" fmla="*/ 24 w 91"/>
                <a:gd name="T31" fmla="*/ 65 h 238"/>
                <a:gd name="T32" fmla="*/ 24 w 91"/>
                <a:gd name="T33" fmla="*/ 57 h 238"/>
                <a:gd name="T34" fmla="*/ 67 w 91"/>
                <a:gd name="T35" fmla="*/ 57 h 238"/>
                <a:gd name="T36" fmla="*/ 67 w 91"/>
                <a:gd name="T37" fmla="*/ 65 h 238"/>
                <a:gd name="T38" fmla="*/ 67 w 91"/>
                <a:gd name="T39" fmla="*/ 65 h 238"/>
                <a:gd name="T40" fmla="*/ 67 w 91"/>
                <a:gd name="T41" fmla="*/ 41 h 238"/>
                <a:gd name="T42" fmla="*/ 24 w 91"/>
                <a:gd name="T43" fmla="*/ 41 h 238"/>
                <a:gd name="T44" fmla="*/ 24 w 91"/>
                <a:gd name="T45" fmla="*/ 32 h 238"/>
                <a:gd name="T46" fmla="*/ 67 w 91"/>
                <a:gd name="T47" fmla="*/ 32 h 238"/>
                <a:gd name="T48" fmla="*/ 67 w 91"/>
                <a:gd name="T49" fmla="*/ 41 h 238"/>
                <a:gd name="T50" fmla="*/ 67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7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1" y="238"/>
                    <a:pt x="25" y="238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80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80" y="0"/>
                    <a:pt x="67" y="0"/>
                  </a:cubicBezTo>
                  <a:close/>
                  <a:moveTo>
                    <a:pt x="46" y="182"/>
                  </a:moveTo>
                  <a:cubicBezTo>
                    <a:pt x="39" y="182"/>
                    <a:pt x="34" y="176"/>
                    <a:pt x="34" y="170"/>
                  </a:cubicBezTo>
                  <a:cubicBezTo>
                    <a:pt x="34" y="163"/>
                    <a:pt x="39" y="158"/>
                    <a:pt x="46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6" y="182"/>
                  </a:cubicBezTo>
                  <a:close/>
                  <a:moveTo>
                    <a:pt x="67" y="65"/>
                  </a:moveTo>
                  <a:cubicBezTo>
                    <a:pt x="24" y="65"/>
                    <a:pt x="24" y="65"/>
                    <a:pt x="24" y="65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67" y="65"/>
                    <a:pt x="67" y="65"/>
                    <a:pt x="67" y="65"/>
                  </a:cubicBezTo>
                  <a:close/>
                  <a:moveTo>
                    <a:pt x="67" y="41"/>
                  </a:moveTo>
                  <a:cubicBezTo>
                    <a:pt x="24" y="41"/>
                    <a:pt x="24" y="41"/>
                    <a:pt x="24" y="41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Freeform 8"/>
            <p:cNvSpPr>
              <a:spLocks noEditPoints="1"/>
            </p:cNvSpPr>
            <p:nvPr/>
          </p:nvSpPr>
          <p:spPr bwMode="auto">
            <a:xfrm rot="5400000">
              <a:off x="3052921" y="3236326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782252" y="3802062"/>
              <a:ext cx="882650" cy="407447"/>
            </a:xfrm>
            <a:custGeom>
              <a:avLst/>
              <a:gdLst>
                <a:gd name="T0" fmla="*/ 0 w 556"/>
                <a:gd name="T1" fmla="*/ 557 h 557"/>
                <a:gd name="T2" fmla="*/ 0 w 556"/>
                <a:gd name="T3" fmla="*/ 279 h 557"/>
                <a:gd name="T4" fmla="*/ 278 w 556"/>
                <a:gd name="T5" fmla="*/ 279 h 557"/>
                <a:gd name="T6" fmla="*/ 278 w 556"/>
                <a:gd name="T7" fmla="*/ 557 h 557"/>
                <a:gd name="T8" fmla="*/ 278 w 556"/>
                <a:gd name="T9" fmla="*/ 0 h 557"/>
                <a:gd name="T10" fmla="*/ 278 w 556"/>
                <a:gd name="T11" fmla="*/ 279 h 557"/>
                <a:gd name="T12" fmla="*/ 556 w 556"/>
                <a:gd name="T13" fmla="*/ 279 h 557"/>
                <a:gd name="T14" fmla="*/ 556 w 556"/>
                <a:gd name="T15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6" h="557">
                  <a:moveTo>
                    <a:pt x="0" y="557"/>
                  </a:moveTo>
                  <a:lnTo>
                    <a:pt x="0" y="279"/>
                  </a:lnTo>
                  <a:lnTo>
                    <a:pt x="278" y="279"/>
                  </a:lnTo>
                  <a:lnTo>
                    <a:pt x="278" y="557"/>
                  </a:lnTo>
                  <a:lnTo>
                    <a:pt x="278" y="0"/>
                  </a:lnTo>
                  <a:lnTo>
                    <a:pt x="278" y="279"/>
                  </a:lnTo>
                  <a:lnTo>
                    <a:pt x="556" y="279"/>
                  </a:lnTo>
                  <a:lnTo>
                    <a:pt x="556" y="557"/>
                  </a:lnTo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&quot;Not Allowed&quot; Symbol 18"/>
            <p:cNvSpPr/>
            <p:nvPr/>
          </p:nvSpPr>
          <p:spPr bwMode="auto">
            <a:xfrm>
              <a:off x="2597019" y="3408514"/>
              <a:ext cx="1233549" cy="1233549"/>
            </a:xfrm>
            <a:prstGeom prst="noSmoking">
              <a:avLst>
                <a:gd name="adj" fmla="val 8694"/>
              </a:avLst>
            </a:prstGeom>
            <a:solidFill>
              <a:srgbClr val="FFFFFF"/>
            </a:solidFill>
            <a:ln w="41275"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0710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2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5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26" dur="5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31" dur="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5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36" dur="5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5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41" dur="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46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02374E-6 -3.55878E-6 L 1.02374E-6 0.0261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Fabric</a:t>
            </a:r>
          </a:p>
        </p:txBody>
      </p:sp>
    </p:spTree>
    <p:extLst>
      <p:ext uri="{BB962C8B-B14F-4D97-AF65-F5344CB8AC3E}">
        <p14:creationId xmlns:p14="http://schemas.microsoft.com/office/powerpoint/2010/main" val="397965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517648"/>
            <a:ext cx="8047038" cy="4570414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cloud apps and microservices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8656637" y="1503362"/>
            <a:ext cx="3322638" cy="4572000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7813">
                      <a:schemeClr val="tx1"/>
                    </a:gs>
                    <a:gs pos="4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</a:rPr>
              <a:t>Common pain points with Monolithic apps</a:t>
            </a:r>
          </a:p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</a:endParaRP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Large apps are complex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Must redeploy the entire app on each update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Difficult to scale individual pieces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App reliability. Bug in any module can bring down the entire process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Barrier to adopting new technologies</a:t>
            </a: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098962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5761038" y="0"/>
            <a:ext cx="6675437" cy="6994525"/>
          </a:xfrm>
          <a:prstGeom prst="rect">
            <a:avLst/>
          </a:prstGeom>
          <a:solidFill>
            <a:schemeClr val="tx1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grpSp>
        <p:nvGrpSpPr>
          <p:cNvPr id="160" name="Group 159"/>
          <p:cNvGrpSpPr/>
          <p:nvPr/>
        </p:nvGrpSpPr>
        <p:grpSpPr>
          <a:xfrm>
            <a:off x="9413876" y="3894137"/>
            <a:ext cx="2419749" cy="1660525"/>
            <a:chOff x="9413876" y="3379786"/>
            <a:chExt cx="2419749" cy="1660525"/>
          </a:xfrm>
        </p:grpSpPr>
        <p:grpSp>
          <p:nvGrpSpPr>
            <p:cNvPr id="159" name="Group 158"/>
            <p:cNvGrpSpPr/>
            <p:nvPr/>
          </p:nvGrpSpPr>
          <p:grpSpPr>
            <a:xfrm>
              <a:off x="9423401" y="3379786"/>
              <a:ext cx="2410224" cy="1660525"/>
              <a:chOff x="9423401" y="3379786"/>
              <a:chExt cx="2410224" cy="1660525"/>
            </a:xfrm>
          </p:grpSpPr>
          <p:sp>
            <p:nvSpPr>
              <p:cNvPr id="80" name="Oval 79"/>
              <p:cNvSpPr/>
              <p:nvPr/>
            </p:nvSpPr>
            <p:spPr bwMode="auto">
              <a:xfrm>
                <a:off x="9654540" y="3566160"/>
                <a:ext cx="1844040" cy="1310640"/>
              </a:xfrm>
              <a:prstGeom prst="ellipse">
                <a:avLst/>
              </a:prstGeom>
              <a:noFill/>
              <a:ln>
                <a:solidFill>
                  <a:srgbClr val="85C9F6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10180637" y="3379786"/>
                <a:ext cx="843362" cy="269876"/>
                <a:chOff x="6682582" y="3406776"/>
                <a:chExt cx="1190625" cy="381000"/>
              </a:xfrm>
            </p:grpSpPr>
            <p:sp>
              <p:nvSpPr>
                <p:cNvPr id="36" name="Freeform: Shape 35"/>
                <p:cNvSpPr/>
                <p:nvPr/>
              </p:nvSpPr>
              <p:spPr bwMode="auto">
                <a:xfrm>
                  <a:off x="6682582" y="3406776"/>
                  <a:ext cx="1190625" cy="381000"/>
                </a:xfrm>
                <a:custGeom>
                  <a:avLst/>
                  <a:gdLst>
                    <a:gd name="connsiteX0" fmla="*/ 114300 w 1190625"/>
                    <a:gd name="connsiteY0" fmla="*/ 242886 h 381000"/>
                    <a:gd name="connsiteX1" fmla="*/ 70644 w 1190625"/>
                    <a:gd name="connsiteY1" fmla="*/ 286542 h 381000"/>
                    <a:gd name="connsiteX2" fmla="*/ 114300 w 1190625"/>
                    <a:gd name="connsiteY2" fmla="*/ 330198 h 381000"/>
                    <a:gd name="connsiteX3" fmla="*/ 157956 w 1190625"/>
                    <a:gd name="connsiteY3" fmla="*/ 286542 h 381000"/>
                    <a:gd name="connsiteX4" fmla="*/ 114300 w 1190625"/>
                    <a:gd name="connsiteY4" fmla="*/ 242886 h 381000"/>
                    <a:gd name="connsiteX5" fmla="*/ 39689 w 1190625"/>
                    <a:gd name="connsiteY5" fmla="*/ 0 h 381000"/>
                    <a:gd name="connsiteX6" fmla="*/ 1150936 w 1190625"/>
                    <a:gd name="connsiteY6" fmla="*/ 0 h 381000"/>
                    <a:gd name="connsiteX7" fmla="*/ 1190625 w 1190625"/>
                    <a:gd name="connsiteY7" fmla="*/ 39689 h 381000"/>
                    <a:gd name="connsiteX8" fmla="*/ 1190625 w 1190625"/>
                    <a:gd name="connsiteY8" fmla="*/ 341311 h 381000"/>
                    <a:gd name="connsiteX9" fmla="*/ 1150936 w 1190625"/>
                    <a:gd name="connsiteY9" fmla="*/ 381000 h 381000"/>
                    <a:gd name="connsiteX10" fmla="*/ 39689 w 1190625"/>
                    <a:gd name="connsiteY10" fmla="*/ 381000 h 381000"/>
                    <a:gd name="connsiteX11" fmla="*/ 0 w 1190625"/>
                    <a:gd name="connsiteY11" fmla="*/ 341311 h 381000"/>
                    <a:gd name="connsiteX12" fmla="*/ 0 w 1190625"/>
                    <a:gd name="connsiteY12" fmla="*/ 39689 h 381000"/>
                    <a:gd name="connsiteX13" fmla="*/ 39689 w 1190625"/>
                    <a:gd name="connsiteY13" fmla="*/ 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90625" h="381000">
                      <a:moveTo>
                        <a:pt x="114300" y="242886"/>
                      </a:moveTo>
                      <a:cubicBezTo>
                        <a:pt x="90189" y="242886"/>
                        <a:pt x="70644" y="262431"/>
                        <a:pt x="70644" y="286542"/>
                      </a:cubicBezTo>
                      <a:cubicBezTo>
                        <a:pt x="70644" y="310653"/>
                        <a:pt x="90189" y="330198"/>
                        <a:pt x="114300" y="330198"/>
                      </a:cubicBezTo>
                      <a:cubicBezTo>
                        <a:pt x="138411" y="330198"/>
                        <a:pt x="157956" y="310653"/>
                        <a:pt x="157956" y="286542"/>
                      </a:cubicBezTo>
                      <a:cubicBezTo>
                        <a:pt x="157956" y="262431"/>
                        <a:pt x="138411" y="242886"/>
                        <a:pt x="114300" y="242886"/>
                      </a:cubicBezTo>
                      <a:close/>
                      <a:moveTo>
                        <a:pt x="39689" y="0"/>
                      </a:moveTo>
                      <a:lnTo>
                        <a:pt x="1150936" y="0"/>
                      </a:lnTo>
                      <a:cubicBezTo>
                        <a:pt x="1172856" y="0"/>
                        <a:pt x="1190625" y="17769"/>
                        <a:pt x="1190625" y="39689"/>
                      </a:cubicBezTo>
                      <a:lnTo>
                        <a:pt x="1190625" y="341311"/>
                      </a:lnTo>
                      <a:cubicBezTo>
                        <a:pt x="1190625" y="363231"/>
                        <a:pt x="1172856" y="381000"/>
                        <a:pt x="1150936" y="381000"/>
                      </a:cubicBezTo>
                      <a:lnTo>
                        <a:pt x="39689" y="381000"/>
                      </a:lnTo>
                      <a:cubicBezTo>
                        <a:pt x="17769" y="381000"/>
                        <a:pt x="0" y="363231"/>
                        <a:pt x="0" y="341311"/>
                      </a:cubicBezTo>
                      <a:lnTo>
                        <a:pt x="0" y="39689"/>
                      </a:lnTo>
                      <a:cubicBezTo>
                        <a:pt x="0" y="17769"/>
                        <a:pt x="17769" y="0"/>
                        <a:pt x="39689" y="0"/>
                      </a:cubicBezTo>
                      <a:close/>
                    </a:path>
                  </a:pathLst>
                </a:custGeom>
                <a:solidFill>
                  <a:srgbClr val="5B9CCA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7539831" y="3613945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>
                  <a:off x="7539831" y="3666332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7539831" y="3711576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/>
              <p:cNvGrpSpPr/>
              <p:nvPr/>
            </p:nvGrpSpPr>
            <p:grpSpPr>
              <a:xfrm>
                <a:off x="10990263" y="3794123"/>
                <a:ext cx="843362" cy="269876"/>
                <a:chOff x="6682582" y="3406776"/>
                <a:chExt cx="1190625" cy="381000"/>
              </a:xfrm>
            </p:grpSpPr>
            <p:sp>
              <p:nvSpPr>
                <p:cNvPr id="42" name="Freeform: Shape 41"/>
                <p:cNvSpPr/>
                <p:nvPr/>
              </p:nvSpPr>
              <p:spPr bwMode="auto">
                <a:xfrm>
                  <a:off x="6682582" y="3406776"/>
                  <a:ext cx="1190625" cy="381000"/>
                </a:xfrm>
                <a:custGeom>
                  <a:avLst/>
                  <a:gdLst>
                    <a:gd name="connsiteX0" fmla="*/ 114300 w 1190625"/>
                    <a:gd name="connsiteY0" fmla="*/ 242886 h 381000"/>
                    <a:gd name="connsiteX1" fmla="*/ 70644 w 1190625"/>
                    <a:gd name="connsiteY1" fmla="*/ 286542 h 381000"/>
                    <a:gd name="connsiteX2" fmla="*/ 114300 w 1190625"/>
                    <a:gd name="connsiteY2" fmla="*/ 330198 h 381000"/>
                    <a:gd name="connsiteX3" fmla="*/ 157956 w 1190625"/>
                    <a:gd name="connsiteY3" fmla="*/ 286542 h 381000"/>
                    <a:gd name="connsiteX4" fmla="*/ 114300 w 1190625"/>
                    <a:gd name="connsiteY4" fmla="*/ 242886 h 381000"/>
                    <a:gd name="connsiteX5" fmla="*/ 39689 w 1190625"/>
                    <a:gd name="connsiteY5" fmla="*/ 0 h 381000"/>
                    <a:gd name="connsiteX6" fmla="*/ 1150936 w 1190625"/>
                    <a:gd name="connsiteY6" fmla="*/ 0 h 381000"/>
                    <a:gd name="connsiteX7" fmla="*/ 1190625 w 1190625"/>
                    <a:gd name="connsiteY7" fmla="*/ 39689 h 381000"/>
                    <a:gd name="connsiteX8" fmla="*/ 1190625 w 1190625"/>
                    <a:gd name="connsiteY8" fmla="*/ 341311 h 381000"/>
                    <a:gd name="connsiteX9" fmla="*/ 1150936 w 1190625"/>
                    <a:gd name="connsiteY9" fmla="*/ 381000 h 381000"/>
                    <a:gd name="connsiteX10" fmla="*/ 39689 w 1190625"/>
                    <a:gd name="connsiteY10" fmla="*/ 381000 h 381000"/>
                    <a:gd name="connsiteX11" fmla="*/ 0 w 1190625"/>
                    <a:gd name="connsiteY11" fmla="*/ 341311 h 381000"/>
                    <a:gd name="connsiteX12" fmla="*/ 0 w 1190625"/>
                    <a:gd name="connsiteY12" fmla="*/ 39689 h 381000"/>
                    <a:gd name="connsiteX13" fmla="*/ 39689 w 1190625"/>
                    <a:gd name="connsiteY13" fmla="*/ 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90625" h="381000">
                      <a:moveTo>
                        <a:pt x="114300" y="242886"/>
                      </a:moveTo>
                      <a:cubicBezTo>
                        <a:pt x="90189" y="242886"/>
                        <a:pt x="70644" y="262431"/>
                        <a:pt x="70644" y="286542"/>
                      </a:cubicBezTo>
                      <a:cubicBezTo>
                        <a:pt x="70644" y="310653"/>
                        <a:pt x="90189" y="330198"/>
                        <a:pt x="114300" y="330198"/>
                      </a:cubicBezTo>
                      <a:cubicBezTo>
                        <a:pt x="138411" y="330198"/>
                        <a:pt x="157956" y="310653"/>
                        <a:pt x="157956" y="286542"/>
                      </a:cubicBezTo>
                      <a:cubicBezTo>
                        <a:pt x="157956" y="262431"/>
                        <a:pt x="138411" y="242886"/>
                        <a:pt x="114300" y="242886"/>
                      </a:cubicBezTo>
                      <a:close/>
                      <a:moveTo>
                        <a:pt x="39689" y="0"/>
                      </a:moveTo>
                      <a:lnTo>
                        <a:pt x="1150936" y="0"/>
                      </a:lnTo>
                      <a:cubicBezTo>
                        <a:pt x="1172856" y="0"/>
                        <a:pt x="1190625" y="17769"/>
                        <a:pt x="1190625" y="39689"/>
                      </a:cubicBezTo>
                      <a:lnTo>
                        <a:pt x="1190625" y="341311"/>
                      </a:lnTo>
                      <a:cubicBezTo>
                        <a:pt x="1190625" y="363231"/>
                        <a:pt x="1172856" y="381000"/>
                        <a:pt x="1150936" y="381000"/>
                      </a:cubicBezTo>
                      <a:lnTo>
                        <a:pt x="39689" y="381000"/>
                      </a:lnTo>
                      <a:cubicBezTo>
                        <a:pt x="17769" y="381000"/>
                        <a:pt x="0" y="363231"/>
                        <a:pt x="0" y="341311"/>
                      </a:cubicBezTo>
                      <a:lnTo>
                        <a:pt x="0" y="39689"/>
                      </a:lnTo>
                      <a:cubicBezTo>
                        <a:pt x="0" y="17769"/>
                        <a:pt x="17769" y="0"/>
                        <a:pt x="39689" y="0"/>
                      </a:cubicBezTo>
                      <a:close/>
                    </a:path>
                  </a:pathLst>
                </a:custGeom>
                <a:solidFill>
                  <a:srgbClr val="5B9CCA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7539831" y="3613945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>
                  <a:off x="7539831" y="3666332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7539831" y="3711576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/>
              <p:cNvGrpSpPr/>
              <p:nvPr/>
            </p:nvGrpSpPr>
            <p:grpSpPr>
              <a:xfrm>
                <a:off x="10990263" y="4322760"/>
                <a:ext cx="843362" cy="269876"/>
                <a:chOff x="6682582" y="3406776"/>
                <a:chExt cx="1190625" cy="381000"/>
              </a:xfrm>
            </p:grpSpPr>
            <p:sp>
              <p:nvSpPr>
                <p:cNvPr id="47" name="Freeform: Shape 46"/>
                <p:cNvSpPr/>
                <p:nvPr/>
              </p:nvSpPr>
              <p:spPr bwMode="auto">
                <a:xfrm>
                  <a:off x="6682582" y="3406776"/>
                  <a:ext cx="1190625" cy="381000"/>
                </a:xfrm>
                <a:custGeom>
                  <a:avLst/>
                  <a:gdLst>
                    <a:gd name="connsiteX0" fmla="*/ 114300 w 1190625"/>
                    <a:gd name="connsiteY0" fmla="*/ 242886 h 381000"/>
                    <a:gd name="connsiteX1" fmla="*/ 70644 w 1190625"/>
                    <a:gd name="connsiteY1" fmla="*/ 286542 h 381000"/>
                    <a:gd name="connsiteX2" fmla="*/ 114300 w 1190625"/>
                    <a:gd name="connsiteY2" fmla="*/ 330198 h 381000"/>
                    <a:gd name="connsiteX3" fmla="*/ 157956 w 1190625"/>
                    <a:gd name="connsiteY3" fmla="*/ 286542 h 381000"/>
                    <a:gd name="connsiteX4" fmla="*/ 114300 w 1190625"/>
                    <a:gd name="connsiteY4" fmla="*/ 242886 h 381000"/>
                    <a:gd name="connsiteX5" fmla="*/ 39689 w 1190625"/>
                    <a:gd name="connsiteY5" fmla="*/ 0 h 381000"/>
                    <a:gd name="connsiteX6" fmla="*/ 1150936 w 1190625"/>
                    <a:gd name="connsiteY6" fmla="*/ 0 h 381000"/>
                    <a:gd name="connsiteX7" fmla="*/ 1190625 w 1190625"/>
                    <a:gd name="connsiteY7" fmla="*/ 39689 h 381000"/>
                    <a:gd name="connsiteX8" fmla="*/ 1190625 w 1190625"/>
                    <a:gd name="connsiteY8" fmla="*/ 341311 h 381000"/>
                    <a:gd name="connsiteX9" fmla="*/ 1150936 w 1190625"/>
                    <a:gd name="connsiteY9" fmla="*/ 381000 h 381000"/>
                    <a:gd name="connsiteX10" fmla="*/ 39689 w 1190625"/>
                    <a:gd name="connsiteY10" fmla="*/ 381000 h 381000"/>
                    <a:gd name="connsiteX11" fmla="*/ 0 w 1190625"/>
                    <a:gd name="connsiteY11" fmla="*/ 341311 h 381000"/>
                    <a:gd name="connsiteX12" fmla="*/ 0 w 1190625"/>
                    <a:gd name="connsiteY12" fmla="*/ 39689 h 381000"/>
                    <a:gd name="connsiteX13" fmla="*/ 39689 w 1190625"/>
                    <a:gd name="connsiteY13" fmla="*/ 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90625" h="381000">
                      <a:moveTo>
                        <a:pt x="114300" y="242886"/>
                      </a:moveTo>
                      <a:cubicBezTo>
                        <a:pt x="90189" y="242886"/>
                        <a:pt x="70644" y="262431"/>
                        <a:pt x="70644" y="286542"/>
                      </a:cubicBezTo>
                      <a:cubicBezTo>
                        <a:pt x="70644" y="310653"/>
                        <a:pt x="90189" y="330198"/>
                        <a:pt x="114300" y="330198"/>
                      </a:cubicBezTo>
                      <a:cubicBezTo>
                        <a:pt x="138411" y="330198"/>
                        <a:pt x="157956" y="310653"/>
                        <a:pt x="157956" y="286542"/>
                      </a:cubicBezTo>
                      <a:cubicBezTo>
                        <a:pt x="157956" y="262431"/>
                        <a:pt x="138411" y="242886"/>
                        <a:pt x="114300" y="242886"/>
                      </a:cubicBezTo>
                      <a:close/>
                      <a:moveTo>
                        <a:pt x="39689" y="0"/>
                      </a:moveTo>
                      <a:lnTo>
                        <a:pt x="1150936" y="0"/>
                      </a:lnTo>
                      <a:cubicBezTo>
                        <a:pt x="1172856" y="0"/>
                        <a:pt x="1190625" y="17769"/>
                        <a:pt x="1190625" y="39689"/>
                      </a:cubicBezTo>
                      <a:lnTo>
                        <a:pt x="1190625" y="341311"/>
                      </a:lnTo>
                      <a:cubicBezTo>
                        <a:pt x="1190625" y="363231"/>
                        <a:pt x="1172856" y="381000"/>
                        <a:pt x="1150936" y="381000"/>
                      </a:cubicBezTo>
                      <a:lnTo>
                        <a:pt x="39689" y="381000"/>
                      </a:lnTo>
                      <a:cubicBezTo>
                        <a:pt x="17769" y="381000"/>
                        <a:pt x="0" y="363231"/>
                        <a:pt x="0" y="341311"/>
                      </a:cubicBezTo>
                      <a:lnTo>
                        <a:pt x="0" y="39689"/>
                      </a:lnTo>
                      <a:cubicBezTo>
                        <a:pt x="0" y="17769"/>
                        <a:pt x="17769" y="0"/>
                        <a:pt x="39689" y="0"/>
                      </a:cubicBezTo>
                      <a:close/>
                    </a:path>
                  </a:pathLst>
                </a:custGeom>
                <a:solidFill>
                  <a:srgbClr val="5B9CCA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7539831" y="3613945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7539831" y="3666332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7539831" y="3711576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/>
              <p:cNvGrpSpPr/>
              <p:nvPr/>
            </p:nvGrpSpPr>
            <p:grpSpPr>
              <a:xfrm>
                <a:off x="10171113" y="4770435"/>
                <a:ext cx="843362" cy="269876"/>
                <a:chOff x="6682582" y="3406776"/>
                <a:chExt cx="1190625" cy="381000"/>
              </a:xfrm>
            </p:grpSpPr>
            <p:sp>
              <p:nvSpPr>
                <p:cNvPr id="52" name="Freeform: Shape 51"/>
                <p:cNvSpPr/>
                <p:nvPr/>
              </p:nvSpPr>
              <p:spPr bwMode="auto">
                <a:xfrm>
                  <a:off x="6682582" y="3406776"/>
                  <a:ext cx="1190625" cy="381000"/>
                </a:xfrm>
                <a:custGeom>
                  <a:avLst/>
                  <a:gdLst>
                    <a:gd name="connsiteX0" fmla="*/ 114300 w 1190625"/>
                    <a:gd name="connsiteY0" fmla="*/ 242886 h 381000"/>
                    <a:gd name="connsiteX1" fmla="*/ 70644 w 1190625"/>
                    <a:gd name="connsiteY1" fmla="*/ 286542 h 381000"/>
                    <a:gd name="connsiteX2" fmla="*/ 114300 w 1190625"/>
                    <a:gd name="connsiteY2" fmla="*/ 330198 h 381000"/>
                    <a:gd name="connsiteX3" fmla="*/ 157956 w 1190625"/>
                    <a:gd name="connsiteY3" fmla="*/ 286542 h 381000"/>
                    <a:gd name="connsiteX4" fmla="*/ 114300 w 1190625"/>
                    <a:gd name="connsiteY4" fmla="*/ 242886 h 381000"/>
                    <a:gd name="connsiteX5" fmla="*/ 39689 w 1190625"/>
                    <a:gd name="connsiteY5" fmla="*/ 0 h 381000"/>
                    <a:gd name="connsiteX6" fmla="*/ 1150936 w 1190625"/>
                    <a:gd name="connsiteY6" fmla="*/ 0 h 381000"/>
                    <a:gd name="connsiteX7" fmla="*/ 1190625 w 1190625"/>
                    <a:gd name="connsiteY7" fmla="*/ 39689 h 381000"/>
                    <a:gd name="connsiteX8" fmla="*/ 1190625 w 1190625"/>
                    <a:gd name="connsiteY8" fmla="*/ 341311 h 381000"/>
                    <a:gd name="connsiteX9" fmla="*/ 1150936 w 1190625"/>
                    <a:gd name="connsiteY9" fmla="*/ 381000 h 381000"/>
                    <a:gd name="connsiteX10" fmla="*/ 39689 w 1190625"/>
                    <a:gd name="connsiteY10" fmla="*/ 381000 h 381000"/>
                    <a:gd name="connsiteX11" fmla="*/ 0 w 1190625"/>
                    <a:gd name="connsiteY11" fmla="*/ 341311 h 381000"/>
                    <a:gd name="connsiteX12" fmla="*/ 0 w 1190625"/>
                    <a:gd name="connsiteY12" fmla="*/ 39689 h 381000"/>
                    <a:gd name="connsiteX13" fmla="*/ 39689 w 1190625"/>
                    <a:gd name="connsiteY13" fmla="*/ 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90625" h="381000">
                      <a:moveTo>
                        <a:pt x="114300" y="242886"/>
                      </a:moveTo>
                      <a:cubicBezTo>
                        <a:pt x="90189" y="242886"/>
                        <a:pt x="70644" y="262431"/>
                        <a:pt x="70644" y="286542"/>
                      </a:cubicBezTo>
                      <a:cubicBezTo>
                        <a:pt x="70644" y="310653"/>
                        <a:pt x="90189" y="330198"/>
                        <a:pt x="114300" y="330198"/>
                      </a:cubicBezTo>
                      <a:cubicBezTo>
                        <a:pt x="138411" y="330198"/>
                        <a:pt x="157956" y="310653"/>
                        <a:pt x="157956" y="286542"/>
                      </a:cubicBezTo>
                      <a:cubicBezTo>
                        <a:pt x="157956" y="262431"/>
                        <a:pt x="138411" y="242886"/>
                        <a:pt x="114300" y="242886"/>
                      </a:cubicBezTo>
                      <a:close/>
                      <a:moveTo>
                        <a:pt x="39689" y="0"/>
                      </a:moveTo>
                      <a:lnTo>
                        <a:pt x="1150936" y="0"/>
                      </a:lnTo>
                      <a:cubicBezTo>
                        <a:pt x="1172856" y="0"/>
                        <a:pt x="1190625" y="17769"/>
                        <a:pt x="1190625" y="39689"/>
                      </a:cubicBezTo>
                      <a:lnTo>
                        <a:pt x="1190625" y="341311"/>
                      </a:lnTo>
                      <a:cubicBezTo>
                        <a:pt x="1190625" y="363231"/>
                        <a:pt x="1172856" y="381000"/>
                        <a:pt x="1150936" y="381000"/>
                      </a:cubicBezTo>
                      <a:lnTo>
                        <a:pt x="39689" y="381000"/>
                      </a:lnTo>
                      <a:cubicBezTo>
                        <a:pt x="17769" y="381000"/>
                        <a:pt x="0" y="363231"/>
                        <a:pt x="0" y="341311"/>
                      </a:cubicBezTo>
                      <a:lnTo>
                        <a:pt x="0" y="39689"/>
                      </a:lnTo>
                      <a:cubicBezTo>
                        <a:pt x="0" y="17769"/>
                        <a:pt x="17769" y="0"/>
                        <a:pt x="39689" y="0"/>
                      </a:cubicBezTo>
                      <a:close/>
                    </a:path>
                  </a:pathLst>
                </a:custGeom>
                <a:solidFill>
                  <a:srgbClr val="5B9CCA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53" name="Straight Connector 52"/>
                <p:cNvCxnSpPr/>
                <p:nvPr/>
              </p:nvCxnSpPr>
              <p:spPr>
                <a:xfrm>
                  <a:off x="7539831" y="3613945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>
                <a:xfrm>
                  <a:off x="7539831" y="3666332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>
                <a:xfrm>
                  <a:off x="7539831" y="3711576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/>
            </p:nvGrpSpPr>
            <p:grpSpPr>
              <a:xfrm>
                <a:off x="9423401" y="4317998"/>
                <a:ext cx="843362" cy="269876"/>
                <a:chOff x="6682582" y="3406776"/>
                <a:chExt cx="1190625" cy="381000"/>
              </a:xfrm>
            </p:grpSpPr>
            <p:sp>
              <p:nvSpPr>
                <p:cNvPr id="57" name="Freeform: Shape 56"/>
                <p:cNvSpPr/>
                <p:nvPr/>
              </p:nvSpPr>
              <p:spPr bwMode="auto">
                <a:xfrm>
                  <a:off x="6682582" y="3406776"/>
                  <a:ext cx="1190625" cy="381000"/>
                </a:xfrm>
                <a:custGeom>
                  <a:avLst/>
                  <a:gdLst>
                    <a:gd name="connsiteX0" fmla="*/ 114300 w 1190625"/>
                    <a:gd name="connsiteY0" fmla="*/ 242886 h 381000"/>
                    <a:gd name="connsiteX1" fmla="*/ 70644 w 1190625"/>
                    <a:gd name="connsiteY1" fmla="*/ 286542 h 381000"/>
                    <a:gd name="connsiteX2" fmla="*/ 114300 w 1190625"/>
                    <a:gd name="connsiteY2" fmla="*/ 330198 h 381000"/>
                    <a:gd name="connsiteX3" fmla="*/ 157956 w 1190625"/>
                    <a:gd name="connsiteY3" fmla="*/ 286542 h 381000"/>
                    <a:gd name="connsiteX4" fmla="*/ 114300 w 1190625"/>
                    <a:gd name="connsiteY4" fmla="*/ 242886 h 381000"/>
                    <a:gd name="connsiteX5" fmla="*/ 39689 w 1190625"/>
                    <a:gd name="connsiteY5" fmla="*/ 0 h 381000"/>
                    <a:gd name="connsiteX6" fmla="*/ 1150936 w 1190625"/>
                    <a:gd name="connsiteY6" fmla="*/ 0 h 381000"/>
                    <a:gd name="connsiteX7" fmla="*/ 1190625 w 1190625"/>
                    <a:gd name="connsiteY7" fmla="*/ 39689 h 381000"/>
                    <a:gd name="connsiteX8" fmla="*/ 1190625 w 1190625"/>
                    <a:gd name="connsiteY8" fmla="*/ 341311 h 381000"/>
                    <a:gd name="connsiteX9" fmla="*/ 1150936 w 1190625"/>
                    <a:gd name="connsiteY9" fmla="*/ 381000 h 381000"/>
                    <a:gd name="connsiteX10" fmla="*/ 39689 w 1190625"/>
                    <a:gd name="connsiteY10" fmla="*/ 381000 h 381000"/>
                    <a:gd name="connsiteX11" fmla="*/ 0 w 1190625"/>
                    <a:gd name="connsiteY11" fmla="*/ 341311 h 381000"/>
                    <a:gd name="connsiteX12" fmla="*/ 0 w 1190625"/>
                    <a:gd name="connsiteY12" fmla="*/ 39689 h 381000"/>
                    <a:gd name="connsiteX13" fmla="*/ 39689 w 1190625"/>
                    <a:gd name="connsiteY13" fmla="*/ 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90625" h="381000">
                      <a:moveTo>
                        <a:pt x="114300" y="242886"/>
                      </a:moveTo>
                      <a:cubicBezTo>
                        <a:pt x="90189" y="242886"/>
                        <a:pt x="70644" y="262431"/>
                        <a:pt x="70644" y="286542"/>
                      </a:cubicBezTo>
                      <a:cubicBezTo>
                        <a:pt x="70644" y="310653"/>
                        <a:pt x="90189" y="330198"/>
                        <a:pt x="114300" y="330198"/>
                      </a:cubicBezTo>
                      <a:cubicBezTo>
                        <a:pt x="138411" y="330198"/>
                        <a:pt x="157956" y="310653"/>
                        <a:pt x="157956" y="286542"/>
                      </a:cubicBezTo>
                      <a:cubicBezTo>
                        <a:pt x="157956" y="262431"/>
                        <a:pt x="138411" y="242886"/>
                        <a:pt x="114300" y="242886"/>
                      </a:cubicBezTo>
                      <a:close/>
                      <a:moveTo>
                        <a:pt x="39689" y="0"/>
                      </a:moveTo>
                      <a:lnTo>
                        <a:pt x="1150936" y="0"/>
                      </a:lnTo>
                      <a:cubicBezTo>
                        <a:pt x="1172856" y="0"/>
                        <a:pt x="1190625" y="17769"/>
                        <a:pt x="1190625" y="39689"/>
                      </a:cubicBezTo>
                      <a:lnTo>
                        <a:pt x="1190625" y="341311"/>
                      </a:lnTo>
                      <a:cubicBezTo>
                        <a:pt x="1190625" y="363231"/>
                        <a:pt x="1172856" y="381000"/>
                        <a:pt x="1150936" y="381000"/>
                      </a:cubicBezTo>
                      <a:lnTo>
                        <a:pt x="39689" y="381000"/>
                      </a:lnTo>
                      <a:cubicBezTo>
                        <a:pt x="17769" y="381000"/>
                        <a:pt x="0" y="363231"/>
                        <a:pt x="0" y="341311"/>
                      </a:cubicBezTo>
                      <a:lnTo>
                        <a:pt x="0" y="39689"/>
                      </a:lnTo>
                      <a:cubicBezTo>
                        <a:pt x="0" y="17769"/>
                        <a:pt x="17769" y="0"/>
                        <a:pt x="39689" y="0"/>
                      </a:cubicBezTo>
                      <a:close/>
                    </a:path>
                  </a:pathLst>
                </a:custGeom>
                <a:solidFill>
                  <a:srgbClr val="5B9CCA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7539831" y="3613945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>
                  <a:off x="7539831" y="3666332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>
                  <a:off x="7539831" y="3711576"/>
                  <a:ext cx="246889" cy="0"/>
                </a:xfrm>
                <a:prstGeom prst="line">
                  <a:avLst/>
                </a:prstGeom>
                <a:ln w="19050" cap="rnd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1" name="Group 60"/>
            <p:cNvGrpSpPr/>
            <p:nvPr/>
          </p:nvGrpSpPr>
          <p:grpSpPr>
            <a:xfrm>
              <a:off x="9413876" y="3798886"/>
              <a:ext cx="843362" cy="269876"/>
              <a:chOff x="6682582" y="3406776"/>
              <a:chExt cx="1190625" cy="381000"/>
            </a:xfrm>
          </p:grpSpPr>
          <p:sp>
            <p:nvSpPr>
              <p:cNvPr id="62" name="Freeform: Shape 61"/>
              <p:cNvSpPr/>
              <p:nvPr/>
            </p:nvSpPr>
            <p:spPr bwMode="auto">
              <a:xfrm>
                <a:off x="6682582" y="3406776"/>
                <a:ext cx="1190625" cy="381000"/>
              </a:xfrm>
              <a:custGeom>
                <a:avLst/>
                <a:gdLst>
                  <a:gd name="connsiteX0" fmla="*/ 114300 w 1190625"/>
                  <a:gd name="connsiteY0" fmla="*/ 242886 h 381000"/>
                  <a:gd name="connsiteX1" fmla="*/ 70644 w 1190625"/>
                  <a:gd name="connsiteY1" fmla="*/ 286542 h 381000"/>
                  <a:gd name="connsiteX2" fmla="*/ 114300 w 1190625"/>
                  <a:gd name="connsiteY2" fmla="*/ 330198 h 381000"/>
                  <a:gd name="connsiteX3" fmla="*/ 157956 w 1190625"/>
                  <a:gd name="connsiteY3" fmla="*/ 286542 h 381000"/>
                  <a:gd name="connsiteX4" fmla="*/ 114300 w 1190625"/>
                  <a:gd name="connsiteY4" fmla="*/ 242886 h 381000"/>
                  <a:gd name="connsiteX5" fmla="*/ 39689 w 1190625"/>
                  <a:gd name="connsiteY5" fmla="*/ 0 h 381000"/>
                  <a:gd name="connsiteX6" fmla="*/ 1150936 w 1190625"/>
                  <a:gd name="connsiteY6" fmla="*/ 0 h 381000"/>
                  <a:gd name="connsiteX7" fmla="*/ 1190625 w 1190625"/>
                  <a:gd name="connsiteY7" fmla="*/ 39689 h 381000"/>
                  <a:gd name="connsiteX8" fmla="*/ 1190625 w 1190625"/>
                  <a:gd name="connsiteY8" fmla="*/ 341311 h 381000"/>
                  <a:gd name="connsiteX9" fmla="*/ 1150936 w 1190625"/>
                  <a:gd name="connsiteY9" fmla="*/ 381000 h 381000"/>
                  <a:gd name="connsiteX10" fmla="*/ 39689 w 1190625"/>
                  <a:gd name="connsiteY10" fmla="*/ 381000 h 381000"/>
                  <a:gd name="connsiteX11" fmla="*/ 0 w 1190625"/>
                  <a:gd name="connsiteY11" fmla="*/ 341311 h 381000"/>
                  <a:gd name="connsiteX12" fmla="*/ 0 w 1190625"/>
                  <a:gd name="connsiteY12" fmla="*/ 39689 h 381000"/>
                  <a:gd name="connsiteX13" fmla="*/ 39689 w 1190625"/>
                  <a:gd name="connsiteY13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90625" h="381000">
                    <a:moveTo>
                      <a:pt x="114300" y="242886"/>
                    </a:moveTo>
                    <a:cubicBezTo>
                      <a:pt x="90189" y="242886"/>
                      <a:pt x="70644" y="262431"/>
                      <a:pt x="70644" y="286542"/>
                    </a:cubicBezTo>
                    <a:cubicBezTo>
                      <a:pt x="70644" y="310653"/>
                      <a:pt x="90189" y="330198"/>
                      <a:pt x="114300" y="330198"/>
                    </a:cubicBezTo>
                    <a:cubicBezTo>
                      <a:pt x="138411" y="330198"/>
                      <a:pt x="157956" y="310653"/>
                      <a:pt x="157956" y="286542"/>
                    </a:cubicBezTo>
                    <a:cubicBezTo>
                      <a:pt x="157956" y="262431"/>
                      <a:pt x="138411" y="242886"/>
                      <a:pt x="114300" y="242886"/>
                    </a:cubicBezTo>
                    <a:close/>
                    <a:moveTo>
                      <a:pt x="39689" y="0"/>
                    </a:moveTo>
                    <a:lnTo>
                      <a:pt x="1150936" y="0"/>
                    </a:lnTo>
                    <a:cubicBezTo>
                      <a:pt x="1172856" y="0"/>
                      <a:pt x="1190625" y="17769"/>
                      <a:pt x="1190625" y="39689"/>
                    </a:cubicBezTo>
                    <a:lnTo>
                      <a:pt x="1190625" y="341311"/>
                    </a:lnTo>
                    <a:cubicBezTo>
                      <a:pt x="1190625" y="363231"/>
                      <a:pt x="1172856" y="381000"/>
                      <a:pt x="1150936" y="381000"/>
                    </a:cubicBezTo>
                    <a:lnTo>
                      <a:pt x="39689" y="381000"/>
                    </a:lnTo>
                    <a:cubicBezTo>
                      <a:pt x="17769" y="381000"/>
                      <a:pt x="0" y="363231"/>
                      <a:pt x="0" y="341311"/>
                    </a:cubicBezTo>
                    <a:lnTo>
                      <a:pt x="0" y="39689"/>
                    </a:lnTo>
                    <a:cubicBezTo>
                      <a:pt x="0" y="17769"/>
                      <a:pt x="17769" y="0"/>
                      <a:pt x="39689" y="0"/>
                    </a:cubicBezTo>
                    <a:close/>
                  </a:path>
                </a:pathLst>
              </a:custGeom>
              <a:solidFill>
                <a:srgbClr val="5B9CCA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cxnSp>
            <p:nvCxnSpPr>
              <p:cNvPr id="63" name="Straight Connector 62"/>
              <p:cNvCxnSpPr/>
              <p:nvPr/>
            </p:nvCxnSpPr>
            <p:spPr>
              <a:xfrm>
                <a:off x="7539831" y="3613945"/>
                <a:ext cx="246889" cy="0"/>
              </a:xfrm>
              <a:prstGeom prst="line">
                <a:avLst/>
              </a:prstGeom>
              <a:ln w="1905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7539831" y="3666332"/>
                <a:ext cx="246889" cy="0"/>
              </a:xfrm>
              <a:prstGeom prst="line">
                <a:avLst/>
              </a:prstGeom>
              <a:ln w="1905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7539831" y="3711576"/>
                <a:ext cx="246889" cy="0"/>
              </a:xfrm>
              <a:prstGeom prst="line">
                <a:avLst/>
              </a:prstGeom>
              <a:ln w="1905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4" name="RED3"/>
          <p:cNvSpPr/>
          <p:nvPr/>
        </p:nvSpPr>
        <p:spPr bwMode="auto">
          <a:xfrm>
            <a:off x="10134916" y="2994343"/>
            <a:ext cx="183040" cy="152400"/>
          </a:xfrm>
          <a:prstGeom prst="hexagon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6682582" y="3921127"/>
            <a:ext cx="1190625" cy="381000"/>
            <a:chOff x="6682582" y="3406776"/>
            <a:chExt cx="1190625" cy="381000"/>
          </a:xfrm>
        </p:grpSpPr>
        <p:sp>
          <p:nvSpPr>
            <p:cNvPr id="22" name="Freeform: Shape 21"/>
            <p:cNvSpPr/>
            <p:nvPr/>
          </p:nvSpPr>
          <p:spPr bwMode="auto">
            <a:xfrm>
              <a:off x="6682582" y="3406776"/>
              <a:ext cx="1190625" cy="381000"/>
            </a:xfrm>
            <a:custGeom>
              <a:avLst/>
              <a:gdLst>
                <a:gd name="connsiteX0" fmla="*/ 114300 w 1190625"/>
                <a:gd name="connsiteY0" fmla="*/ 242886 h 381000"/>
                <a:gd name="connsiteX1" fmla="*/ 70644 w 1190625"/>
                <a:gd name="connsiteY1" fmla="*/ 286542 h 381000"/>
                <a:gd name="connsiteX2" fmla="*/ 114300 w 1190625"/>
                <a:gd name="connsiteY2" fmla="*/ 330198 h 381000"/>
                <a:gd name="connsiteX3" fmla="*/ 157956 w 1190625"/>
                <a:gd name="connsiteY3" fmla="*/ 286542 h 381000"/>
                <a:gd name="connsiteX4" fmla="*/ 114300 w 1190625"/>
                <a:gd name="connsiteY4" fmla="*/ 242886 h 381000"/>
                <a:gd name="connsiteX5" fmla="*/ 39689 w 1190625"/>
                <a:gd name="connsiteY5" fmla="*/ 0 h 381000"/>
                <a:gd name="connsiteX6" fmla="*/ 1150936 w 1190625"/>
                <a:gd name="connsiteY6" fmla="*/ 0 h 381000"/>
                <a:gd name="connsiteX7" fmla="*/ 1190625 w 1190625"/>
                <a:gd name="connsiteY7" fmla="*/ 39689 h 381000"/>
                <a:gd name="connsiteX8" fmla="*/ 1190625 w 1190625"/>
                <a:gd name="connsiteY8" fmla="*/ 341311 h 381000"/>
                <a:gd name="connsiteX9" fmla="*/ 1150936 w 1190625"/>
                <a:gd name="connsiteY9" fmla="*/ 381000 h 381000"/>
                <a:gd name="connsiteX10" fmla="*/ 39689 w 1190625"/>
                <a:gd name="connsiteY10" fmla="*/ 381000 h 381000"/>
                <a:gd name="connsiteX11" fmla="*/ 0 w 1190625"/>
                <a:gd name="connsiteY11" fmla="*/ 341311 h 381000"/>
                <a:gd name="connsiteX12" fmla="*/ 0 w 1190625"/>
                <a:gd name="connsiteY12" fmla="*/ 39689 h 381000"/>
                <a:gd name="connsiteX13" fmla="*/ 39689 w 1190625"/>
                <a:gd name="connsiteY13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90625" h="381000">
                  <a:moveTo>
                    <a:pt x="114300" y="242886"/>
                  </a:moveTo>
                  <a:cubicBezTo>
                    <a:pt x="90189" y="242886"/>
                    <a:pt x="70644" y="262431"/>
                    <a:pt x="70644" y="286542"/>
                  </a:cubicBezTo>
                  <a:cubicBezTo>
                    <a:pt x="70644" y="310653"/>
                    <a:pt x="90189" y="330198"/>
                    <a:pt x="114300" y="330198"/>
                  </a:cubicBezTo>
                  <a:cubicBezTo>
                    <a:pt x="138411" y="330198"/>
                    <a:pt x="157956" y="310653"/>
                    <a:pt x="157956" y="286542"/>
                  </a:cubicBezTo>
                  <a:cubicBezTo>
                    <a:pt x="157956" y="262431"/>
                    <a:pt x="138411" y="242886"/>
                    <a:pt x="114300" y="242886"/>
                  </a:cubicBezTo>
                  <a:close/>
                  <a:moveTo>
                    <a:pt x="39689" y="0"/>
                  </a:moveTo>
                  <a:lnTo>
                    <a:pt x="1150936" y="0"/>
                  </a:lnTo>
                  <a:cubicBezTo>
                    <a:pt x="1172856" y="0"/>
                    <a:pt x="1190625" y="17769"/>
                    <a:pt x="1190625" y="39689"/>
                  </a:cubicBezTo>
                  <a:lnTo>
                    <a:pt x="1190625" y="341311"/>
                  </a:lnTo>
                  <a:cubicBezTo>
                    <a:pt x="1190625" y="363231"/>
                    <a:pt x="1172856" y="381000"/>
                    <a:pt x="1150936" y="381000"/>
                  </a:cubicBezTo>
                  <a:lnTo>
                    <a:pt x="39689" y="381000"/>
                  </a:lnTo>
                  <a:cubicBezTo>
                    <a:pt x="17769" y="381000"/>
                    <a:pt x="0" y="363231"/>
                    <a:pt x="0" y="341311"/>
                  </a:cubicBezTo>
                  <a:lnTo>
                    <a:pt x="0" y="39689"/>
                  </a:lnTo>
                  <a:cubicBezTo>
                    <a:pt x="0" y="17769"/>
                    <a:pt x="17769" y="0"/>
                    <a:pt x="39689" y="0"/>
                  </a:cubicBezTo>
                  <a:close/>
                </a:path>
              </a:pathLst>
            </a:custGeom>
            <a:solidFill>
              <a:srgbClr val="5B9CCA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7539831" y="3613945"/>
              <a:ext cx="246888" cy="0"/>
            </a:xfrm>
            <a:prstGeom prst="line">
              <a:avLst/>
            </a:prstGeom>
            <a:ln w="25400" cap="rnd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7539831" y="3666332"/>
              <a:ext cx="246888" cy="0"/>
            </a:xfrm>
            <a:prstGeom prst="line">
              <a:avLst/>
            </a:prstGeom>
            <a:ln w="25400" cap="rnd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7539831" y="3711576"/>
              <a:ext cx="246888" cy="0"/>
            </a:xfrm>
            <a:prstGeom prst="line">
              <a:avLst/>
            </a:prstGeom>
            <a:ln w="25400" cap="rnd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2237" y="307976"/>
            <a:ext cx="11888787" cy="917575"/>
          </a:xfrm>
        </p:spPr>
        <p:txBody>
          <a:bodyPr/>
          <a:lstStyle/>
          <a:p>
            <a:r>
              <a:rPr lang="en-US" dirty="0"/>
              <a:t>Modernization </a:t>
            </a:r>
            <a:br>
              <a:rPr lang="en-US" dirty="0"/>
            </a:br>
            <a:r>
              <a:rPr lang="en-US" dirty="0"/>
              <a:t>with microservices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321866" y="1975599"/>
            <a:ext cx="5334000" cy="4136517"/>
          </a:xfrm>
        </p:spPr>
        <p:txBody>
          <a:bodyPr/>
          <a:lstStyle/>
          <a:p>
            <a:pPr>
              <a:spcBef>
                <a:spcPts val="1199"/>
              </a:spcBef>
            </a:pPr>
            <a:r>
              <a:rPr lang="en-US" sz="2800" dirty="0">
                <a:latin typeface="+mn-lt"/>
              </a:rPr>
              <a:t>Small, “single role” services</a:t>
            </a:r>
          </a:p>
          <a:p>
            <a:pPr>
              <a:spcBef>
                <a:spcPts val="1199"/>
              </a:spcBef>
            </a:pPr>
            <a:r>
              <a:rPr lang="en-US" sz="2800" dirty="0">
                <a:latin typeface="+mn-lt"/>
              </a:rPr>
              <a:t>Individually built and deployed. Version and update independently</a:t>
            </a:r>
          </a:p>
          <a:p>
            <a:pPr>
              <a:spcBef>
                <a:spcPts val="1199"/>
              </a:spcBef>
            </a:pPr>
            <a:r>
              <a:rPr lang="en-US" sz="2800" dirty="0">
                <a:latin typeface="+mn-lt"/>
              </a:rPr>
              <a:t>Integrate using published 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API calls for overall application’s functionality</a:t>
            </a:r>
          </a:p>
          <a:p>
            <a:pPr>
              <a:spcBef>
                <a:spcPts val="1199"/>
              </a:spcBef>
            </a:pPr>
            <a:r>
              <a:rPr lang="en-US" sz="2800" dirty="0">
                <a:latin typeface="+mn-lt"/>
              </a:rPr>
              <a:t>Fine-grained, loosely 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coupled application</a:t>
            </a:r>
          </a:p>
        </p:txBody>
      </p:sp>
      <p:grpSp>
        <p:nvGrpSpPr>
          <p:cNvPr id="87" name="Original App1"/>
          <p:cNvGrpSpPr/>
          <p:nvPr/>
        </p:nvGrpSpPr>
        <p:grpSpPr>
          <a:xfrm>
            <a:off x="7032624" y="2944813"/>
            <a:ext cx="533401" cy="533400"/>
            <a:chOff x="7032624" y="2430462"/>
            <a:chExt cx="533401" cy="533400"/>
          </a:xfrm>
        </p:grpSpPr>
        <p:sp>
          <p:nvSpPr>
            <p:cNvPr id="6" name="Rectangle: Rounded Corners 5"/>
            <p:cNvSpPr/>
            <p:nvPr/>
          </p:nvSpPr>
          <p:spPr bwMode="auto">
            <a:xfrm>
              <a:off x="7032624" y="2430462"/>
              <a:ext cx="533401" cy="533400"/>
            </a:xfrm>
            <a:prstGeom prst="roundRect">
              <a:avLst/>
            </a:prstGeom>
            <a:solidFill>
              <a:srgbClr val="BDBDBD"/>
            </a:solidFill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108824" y="2506662"/>
              <a:ext cx="152400" cy="152400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333454" y="2506662"/>
              <a:ext cx="152400" cy="152400"/>
            </a:xfrm>
            <a:prstGeom prst="rect">
              <a:avLst/>
            </a:prstGeom>
            <a:solidFill>
              <a:srgbClr val="EEBE2C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223124" y="2724149"/>
              <a:ext cx="152400" cy="152400"/>
            </a:xfrm>
            <a:prstGeom prst="rect">
              <a:avLst/>
            </a:prstGeom>
            <a:solidFill>
              <a:srgbClr val="A5CE5A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7008812" y="2635290"/>
            <a:ext cx="67591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8438">
                      <a:schemeClr val="bg1"/>
                    </a:gs>
                    <a:gs pos="4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</a:rPr>
              <a:t>App 1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6538277" y="3041649"/>
            <a:ext cx="365760" cy="365760"/>
          </a:xfrm>
          <a:prstGeom prst="ellipse">
            <a:avLst/>
          </a:prstGeom>
          <a:solidFill>
            <a:srgbClr val="BDBDB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rPr>
              <a:t>1</a:t>
            </a:r>
          </a:p>
        </p:txBody>
      </p:sp>
      <p:sp>
        <p:nvSpPr>
          <p:cNvPr id="34" name="Oval 33"/>
          <p:cNvSpPr/>
          <p:nvPr/>
        </p:nvSpPr>
        <p:spPr bwMode="auto">
          <a:xfrm>
            <a:off x="6204902" y="3894137"/>
            <a:ext cx="365760" cy="365760"/>
          </a:xfrm>
          <a:prstGeom prst="ellipse">
            <a:avLst/>
          </a:prstGeom>
          <a:solidFill>
            <a:srgbClr val="BDBDB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rPr>
              <a:t>2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9705177" y="3802062"/>
            <a:ext cx="365760" cy="365760"/>
          </a:xfrm>
          <a:prstGeom prst="ellipse">
            <a:avLst/>
          </a:prstGeom>
          <a:solidFill>
            <a:srgbClr val="BDBDB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rPr>
              <a:t>4</a:t>
            </a:r>
          </a:p>
        </p:txBody>
      </p:sp>
      <p:sp>
        <p:nvSpPr>
          <p:cNvPr id="67" name="Oval 66"/>
          <p:cNvSpPr/>
          <p:nvPr/>
        </p:nvSpPr>
        <p:spPr bwMode="auto">
          <a:xfrm>
            <a:off x="9590087" y="3021012"/>
            <a:ext cx="365760" cy="365760"/>
          </a:xfrm>
          <a:prstGeom prst="ellipse">
            <a:avLst/>
          </a:prstGeom>
          <a:solidFill>
            <a:srgbClr val="BDBDBD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rPr>
              <a:t>3</a:t>
            </a:r>
          </a:p>
        </p:txBody>
      </p:sp>
      <p:sp>
        <p:nvSpPr>
          <p:cNvPr id="69" name="Rectangle: Rounded Corners 68"/>
          <p:cNvSpPr/>
          <p:nvPr/>
        </p:nvSpPr>
        <p:spPr bwMode="auto">
          <a:xfrm>
            <a:off x="10034904" y="2944813"/>
            <a:ext cx="533401" cy="533400"/>
          </a:xfrm>
          <a:prstGeom prst="roundRect">
            <a:avLst/>
          </a:prstGeom>
          <a:noFill/>
          <a:ln>
            <a:solidFill>
              <a:schemeClr val="accent3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0" name="RED2"/>
          <p:cNvSpPr/>
          <p:nvPr/>
        </p:nvSpPr>
        <p:spPr bwMode="auto">
          <a:xfrm>
            <a:off x="10134916" y="2994343"/>
            <a:ext cx="183040" cy="152400"/>
          </a:xfrm>
          <a:prstGeom prst="hexagon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9982517" y="2635290"/>
            <a:ext cx="67591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8438">
                      <a:schemeClr val="bg1"/>
                    </a:gs>
                    <a:gs pos="4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</a:rPr>
              <a:t>App 1</a:t>
            </a:r>
          </a:p>
        </p:txBody>
      </p:sp>
      <p:sp>
        <p:nvSpPr>
          <p:cNvPr id="75" name="Rectangle: Rounded Corners 74"/>
          <p:cNvSpPr/>
          <p:nvPr/>
        </p:nvSpPr>
        <p:spPr bwMode="auto">
          <a:xfrm>
            <a:off x="10644504" y="2944813"/>
            <a:ext cx="533401" cy="533400"/>
          </a:xfrm>
          <a:prstGeom prst="roundRect">
            <a:avLst/>
          </a:prstGeom>
          <a:noFill/>
          <a:ln>
            <a:solidFill>
              <a:schemeClr val="accent3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0658792" y="2635290"/>
            <a:ext cx="67591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8438">
                      <a:schemeClr val="bg1"/>
                    </a:gs>
                    <a:gs pos="4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</a:rPr>
              <a:t>App 2</a:t>
            </a:r>
          </a:p>
        </p:txBody>
      </p:sp>
      <p:grpSp>
        <p:nvGrpSpPr>
          <p:cNvPr id="108" name="Group 107"/>
          <p:cNvGrpSpPr/>
          <p:nvPr/>
        </p:nvGrpSpPr>
        <p:grpSpPr>
          <a:xfrm>
            <a:off x="6682582" y="4349752"/>
            <a:ext cx="1190625" cy="381000"/>
            <a:chOff x="6682582" y="3835401"/>
            <a:chExt cx="1190625" cy="381000"/>
          </a:xfrm>
        </p:grpSpPr>
        <p:grpSp>
          <p:nvGrpSpPr>
            <p:cNvPr id="24" name="Group 23"/>
            <p:cNvGrpSpPr/>
            <p:nvPr/>
          </p:nvGrpSpPr>
          <p:grpSpPr>
            <a:xfrm>
              <a:off x="6682582" y="3835401"/>
              <a:ext cx="1190625" cy="381000"/>
              <a:chOff x="6682582" y="3406776"/>
              <a:chExt cx="1190625" cy="381000"/>
            </a:xfrm>
          </p:grpSpPr>
          <p:sp>
            <p:nvSpPr>
              <p:cNvPr id="25" name="Freeform: Shape 24"/>
              <p:cNvSpPr/>
              <p:nvPr/>
            </p:nvSpPr>
            <p:spPr bwMode="auto">
              <a:xfrm>
                <a:off x="6682582" y="3406776"/>
                <a:ext cx="1190625" cy="381000"/>
              </a:xfrm>
              <a:custGeom>
                <a:avLst/>
                <a:gdLst>
                  <a:gd name="connsiteX0" fmla="*/ 114300 w 1190625"/>
                  <a:gd name="connsiteY0" fmla="*/ 242886 h 381000"/>
                  <a:gd name="connsiteX1" fmla="*/ 70644 w 1190625"/>
                  <a:gd name="connsiteY1" fmla="*/ 286542 h 381000"/>
                  <a:gd name="connsiteX2" fmla="*/ 114300 w 1190625"/>
                  <a:gd name="connsiteY2" fmla="*/ 330198 h 381000"/>
                  <a:gd name="connsiteX3" fmla="*/ 157956 w 1190625"/>
                  <a:gd name="connsiteY3" fmla="*/ 286542 h 381000"/>
                  <a:gd name="connsiteX4" fmla="*/ 114300 w 1190625"/>
                  <a:gd name="connsiteY4" fmla="*/ 242886 h 381000"/>
                  <a:gd name="connsiteX5" fmla="*/ 39689 w 1190625"/>
                  <a:gd name="connsiteY5" fmla="*/ 0 h 381000"/>
                  <a:gd name="connsiteX6" fmla="*/ 1150936 w 1190625"/>
                  <a:gd name="connsiteY6" fmla="*/ 0 h 381000"/>
                  <a:gd name="connsiteX7" fmla="*/ 1190625 w 1190625"/>
                  <a:gd name="connsiteY7" fmla="*/ 39689 h 381000"/>
                  <a:gd name="connsiteX8" fmla="*/ 1190625 w 1190625"/>
                  <a:gd name="connsiteY8" fmla="*/ 341311 h 381000"/>
                  <a:gd name="connsiteX9" fmla="*/ 1150936 w 1190625"/>
                  <a:gd name="connsiteY9" fmla="*/ 381000 h 381000"/>
                  <a:gd name="connsiteX10" fmla="*/ 39689 w 1190625"/>
                  <a:gd name="connsiteY10" fmla="*/ 381000 h 381000"/>
                  <a:gd name="connsiteX11" fmla="*/ 0 w 1190625"/>
                  <a:gd name="connsiteY11" fmla="*/ 341311 h 381000"/>
                  <a:gd name="connsiteX12" fmla="*/ 0 w 1190625"/>
                  <a:gd name="connsiteY12" fmla="*/ 39689 h 381000"/>
                  <a:gd name="connsiteX13" fmla="*/ 39689 w 1190625"/>
                  <a:gd name="connsiteY13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90625" h="381000">
                    <a:moveTo>
                      <a:pt x="114300" y="242886"/>
                    </a:moveTo>
                    <a:cubicBezTo>
                      <a:pt x="90189" y="242886"/>
                      <a:pt x="70644" y="262431"/>
                      <a:pt x="70644" y="286542"/>
                    </a:cubicBezTo>
                    <a:cubicBezTo>
                      <a:pt x="70644" y="310653"/>
                      <a:pt x="90189" y="330198"/>
                      <a:pt x="114300" y="330198"/>
                    </a:cubicBezTo>
                    <a:cubicBezTo>
                      <a:pt x="138411" y="330198"/>
                      <a:pt x="157956" y="310653"/>
                      <a:pt x="157956" y="286542"/>
                    </a:cubicBezTo>
                    <a:cubicBezTo>
                      <a:pt x="157956" y="262431"/>
                      <a:pt x="138411" y="242886"/>
                      <a:pt x="114300" y="242886"/>
                    </a:cubicBezTo>
                    <a:close/>
                    <a:moveTo>
                      <a:pt x="39689" y="0"/>
                    </a:moveTo>
                    <a:lnTo>
                      <a:pt x="1150936" y="0"/>
                    </a:lnTo>
                    <a:cubicBezTo>
                      <a:pt x="1172856" y="0"/>
                      <a:pt x="1190625" y="17769"/>
                      <a:pt x="1190625" y="39689"/>
                    </a:cubicBezTo>
                    <a:lnTo>
                      <a:pt x="1190625" y="341311"/>
                    </a:lnTo>
                    <a:cubicBezTo>
                      <a:pt x="1190625" y="363231"/>
                      <a:pt x="1172856" y="381000"/>
                      <a:pt x="1150936" y="381000"/>
                    </a:cubicBezTo>
                    <a:lnTo>
                      <a:pt x="39689" y="381000"/>
                    </a:lnTo>
                    <a:cubicBezTo>
                      <a:pt x="17769" y="381000"/>
                      <a:pt x="0" y="363231"/>
                      <a:pt x="0" y="341311"/>
                    </a:cubicBezTo>
                    <a:lnTo>
                      <a:pt x="0" y="39689"/>
                    </a:lnTo>
                    <a:cubicBezTo>
                      <a:pt x="0" y="17769"/>
                      <a:pt x="17769" y="0"/>
                      <a:pt x="39689" y="0"/>
                    </a:cubicBezTo>
                    <a:close/>
                  </a:path>
                </a:pathLst>
              </a:custGeom>
              <a:solidFill>
                <a:srgbClr val="5B9CCA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cxnSp>
            <p:nvCxnSpPr>
              <p:cNvPr id="26" name="Straight Connector 25"/>
              <p:cNvCxnSpPr/>
              <p:nvPr/>
            </p:nvCxnSpPr>
            <p:spPr>
              <a:xfrm>
                <a:off x="7539831" y="3613945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7539831" y="3666332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7539831" y="3711576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Small App 1"/>
            <p:cNvGrpSpPr/>
            <p:nvPr/>
          </p:nvGrpSpPr>
          <p:grpSpPr>
            <a:xfrm>
              <a:off x="7115174" y="3856830"/>
              <a:ext cx="328614" cy="328613"/>
              <a:chOff x="7666037" y="2430462"/>
              <a:chExt cx="533401" cy="533400"/>
            </a:xfrm>
          </p:grpSpPr>
          <p:sp>
            <p:nvSpPr>
              <p:cNvPr id="104" name="Rectangle: Rounded Corners 103"/>
              <p:cNvSpPr/>
              <p:nvPr/>
            </p:nvSpPr>
            <p:spPr bwMode="auto">
              <a:xfrm>
                <a:off x="7666037" y="2430462"/>
                <a:ext cx="533401" cy="533400"/>
              </a:xfrm>
              <a:prstGeom prst="roundRect">
                <a:avLst/>
              </a:prstGeom>
              <a:solidFill>
                <a:srgbClr val="BDBDBD"/>
              </a:solidFill>
              <a:ln>
                <a:solidFill>
                  <a:schemeClr val="accent3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>
                <a:off x="7742237" y="2506662"/>
                <a:ext cx="152400" cy="152400"/>
              </a:xfrm>
              <a:prstGeom prst="rect">
                <a:avLst/>
              </a:prstGeom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 bwMode="auto">
              <a:xfrm>
                <a:off x="7966867" y="2506662"/>
                <a:ext cx="152400" cy="152400"/>
              </a:xfrm>
              <a:prstGeom prst="rect">
                <a:avLst/>
              </a:prstGeom>
              <a:solidFill>
                <a:srgbClr val="EEBE2C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 bwMode="auto">
              <a:xfrm>
                <a:off x="7856537" y="2724149"/>
                <a:ext cx="152400" cy="152400"/>
              </a:xfrm>
              <a:prstGeom prst="rect">
                <a:avLst/>
              </a:prstGeom>
              <a:solidFill>
                <a:srgbClr val="A5CE5A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6682582" y="4776787"/>
            <a:ext cx="1190625" cy="381000"/>
            <a:chOff x="6682582" y="3835401"/>
            <a:chExt cx="1190625" cy="381000"/>
          </a:xfrm>
        </p:grpSpPr>
        <p:grpSp>
          <p:nvGrpSpPr>
            <p:cNvPr id="110" name="Group 109"/>
            <p:cNvGrpSpPr/>
            <p:nvPr/>
          </p:nvGrpSpPr>
          <p:grpSpPr>
            <a:xfrm>
              <a:off x="6682582" y="3835401"/>
              <a:ext cx="1190625" cy="381000"/>
              <a:chOff x="6682582" y="3406776"/>
              <a:chExt cx="1190625" cy="381000"/>
            </a:xfrm>
          </p:grpSpPr>
          <p:sp>
            <p:nvSpPr>
              <p:cNvPr id="116" name="Freeform: Shape 115"/>
              <p:cNvSpPr/>
              <p:nvPr/>
            </p:nvSpPr>
            <p:spPr bwMode="auto">
              <a:xfrm>
                <a:off x="6682582" y="3406776"/>
                <a:ext cx="1190625" cy="381000"/>
              </a:xfrm>
              <a:custGeom>
                <a:avLst/>
                <a:gdLst>
                  <a:gd name="connsiteX0" fmla="*/ 114300 w 1190625"/>
                  <a:gd name="connsiteY0" fmla="*/ 242886 h 381000"/>
                  <a:gd name="connsiteX1" fmla="*/ 70644 w 1190625"/>
                  <a:gd name="connsiteY1" fmla="*/ 286542 h 381000"/>
                  <a:gd name="connsiteX2" fmla="*/ 114300 w 1190625"/>
                  <a:gd name="connsiteY2" fmla="*/ 330198 h 381000"/>
                  <a:gd name="connsiteX3" fmla="*/ 157956 w 1190625"/>
                  <a:gd name="connsiteY3" fmla="*/ 286542 h 381000"/>
                  <a:gd name="connsiteX4" fmla="*/ 114300 w 1190625"/>
                  <a:gd name="connsiteY4" fmla="*/ 242886 h 381000"/>
                  <a:gd name="connsiteX5" fmla="*/ 39689 w 1190625"/>
                  <a:gd name="connsiteY5" fmla="*/ 0 h 381000"/>
                  <a:gd name="connsiteX6" fmla="*/ 1150936 w 1190625"/>
                  <a:gd name="connsiteY6" fmla="*/ 0 h 381000"/>
                  <a:gd name="connsiteX7" fmla="*/ 1190625 w 1190625"/>
                  <a:gd name="connsiteY7" fmla="*/ 39689 h 381000"/>
                  <a:gd name="connsiteX8" fmla="*/ 1190625 w 1190625"/>
                  <a:gd name="connsiteY8" fmla="*/ 341311 h 381000"/>
                  <a:gd name="connsiteX9" fmla="*/ 1150936 w 1190625"/>
                  <a:gd name="connsiteY9" fmla="*/ 381000 h 381000"/>
                  <a:gd name="connsiteX10" fmla="*/ 39689 w 1190625"/>
                  <a:gd name="connsiteY10" fmla="*/ 381000 h 381000"/>
                  <a:gd name="connsiteX11" fmla="*/ 0 w 1190625"/>
                  <a:gd name="connsiteY11" fmla="*/ 341311 h 381000"/>
                  <a:gd name="connsiteX12" fmla="*/ 0 w 1190625"/>
                  <a:gd name="connsiteY12" fmla="*/ 39689 h 381000"/>
                  <a:gd name="connsiteX13" fmla="*/ 39689 w 1190625"/>
                  <a:gd name="connsiteY13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90625" h="381000">
                    <a:moveTo>
                      <a:pt x="114300" y="242886"/>
                    </a:moveTo>
                    <a:cubicBezTo>
                      <a:pt x="90189" y="242886"/>
                      <a:pt x="70644" y="262431"/>
                      <a:pt x="70644" y="286542"/>
                    </a:cubicBezTo>
                    <a:cubicBezTo>
                      <a:pt x="70644" y="310653"/>
                      <a:pt x="90189" y="330198"/>
                      <a:pt x="114300" y="330198"/>
                    </a:cubicBezTo>
                    <a:cubicBezTo>
                      <a:pt x="138411" y="330198"/>
                      <a:pt x="157956" y="310653"/>
                      <a:pt x="157956" y="286542"/>
                    </a:cubicBezTo>
                    <a:cubicBezTo>
                      <a:pt x="157956" y="262431"/>
                      <a:pt x="138411" y="242886"/>
                      <a:pt x="114300" y="242886"/>
                    </a:cubicBezTo>
                    <a:close/>
                    <a:moveTo>
                      <a:pt x="39689" y="0"/>
                    </a:moveTo>
                    <a:lnTo>
                      <a:pt x="1150936" y="0"/>
                    </a:lnTo>
                    <a:cubicBezTo>
                      <a:pt x="1172856" y="0"/>
                      <a:pt x="1190625" y="17769"/>
                      <a:pt x="1190625" y="39689"/>
                    </a:cubicBezTo>
                    <a:lnTo>
                      <a:pt x="1190625" y="341311"/>
                    </a:lnTo>
                    <a:cubicBezTo>
                      <a:pt x="1190625" y="363231"/>
                      <a:pt x="1172856" y="381000"/>
                      <a:pt x="1150936" y="381000"/>
                    </a:cubicBezTo>
                    <a:lnTo>
                      <a:pt x="39689" y="381000"/>
                    </a:lnTo>
                    <a:cubicBezTo>
                      <a:pt x="17769" y="381000"/>
                      <a:pt x="0" y="363231"/>
                      <a:pt x="0" y="341311"/>
                    </a:cubicBezTo>
                    <a:lnTo>
                      <a:pt x="0" y="39689"/>
                    </a:lnTo>
                    <a:cubicBezTo>
                      <a:pt x="0" y="17769"/>
                      <a:pt x="17769" y="0"/>
                      <a:pt x="39689" y="0"/>
                    </a:cubicBezTo>
                    <a:close/>
                  </a:path>
                </a:pathLst>
              </a:custGeom>
              <a:solidFill>
                <a:srgbClr val="5B9CCA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cxnSp>
            <p:nvCxnSpPr>
              <p:cNvPr id="117" name="Straight Connector 116"/>
              <p:cNvCxnSpPr/>
              <p:nvPr/>
            </p:nvCxnSpPr>
            <p:spPr>
              <a:xfrm>
                <a:off x="7539831" y="3613945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7539831" y="3666332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7539831" y="3711576"/>
                <a:ext cx="246888" cy="0"/>
              </a:xfrm>
              <a:prstGeom prst="line">
                <a:avLst/>
              </a:prstGeom>
              <a:ln w="254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Small App 1"/>
            <p:cNvGrpSpPr/>
            <p:nvPr/>
          </p:nvGrpSpPr>
          <p:grpSpPr>
            <a:xfrm>
              <a:off x="7115174" y="3856830"/>
              <a:ext cx="328614" cy="328613"/>
              <a:chOff x="7666037" y="2430462"/>
              <a:chExt cx="533401" cy="533400"/>
            </a:xfrm>
          </p:grpSpPr>
          <p:sp>
            <p:nvSpPr>
              <p:cNvPr id="112" name="Rectangle: Rounded Corners 111"/>
              <p:cNvSpPr/>
              <p:nvPr/>
            </p:nvSpPr>
            <p:spPr bwMode="auto">
              <a:xfrm>
                <a:off x="7666037" y="2430462"/>
                <a:ext cx="533401" cy="533400"/>
              </a:xfrm>
              <a:prstGeom prst="roundRect">
                <a:avLst/>
              </a:prstGeom>
              <a:solidFill>
                <a:srgbClr val="BDBDBD"/>
              </a:solidFill>
              <a:ln>
                <a:solidFill>
                  <a:schemeClr val="accent3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13" name="Rectangle 112"/>
              <p:cNvSpPr/>
              <p:nvPr/>
            </p:nvSpPr>
            <p:spPr bwMode="auto">
              <a:xfrm>
                <a:off x="7742237" y="2506662"/>
                <a:ext cx="152400" cy="152400"/>
              </a:xfrm>
              <a:prstGeom prst="rect">
                <a:avLst/>
              </a:prstGeom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14" name="Rectangle 113"/>
              <p:cNvSpPr/>
              <p:nvPr/>
            </p:nvSpPr>
            <p:spPr bwMode="auto">
              <a:xfrm>
                <a:off x="7966867" y="2506662"/>
                <a:ext cx="152400" cy="152400"/>
              </a:xfrm>
              <a:prstGeom prst="rect">
                <a:avLst/>
              </a:prstGeom>
              <a:solidFill>
                <a:srgbClr val="EEBE2C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15" name="Rectangle 114"/>
              <p:cNvSpPr/>
              <p:nvPr/>
            </p:nvSpPr>
            <p:spPr bwMode="auto">
              <a:xfrm>
                <a:off x="7856537" y="2724149"/>
                <a:ext cx="152400" cy="152400"/>
              </a:xfrm>
              <a:prstGeom prst="rect">
                <a:avLst/>
              </a:prstGeom>
              <a:solidFill>
                <a:srgbClr val="A5CE5A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43" name="RED1"/>
          <p:cNvSpPr/>
          <p:nvPr/>
        </p:nvSpPr>
        <p:spPr bwMode="auto">
          <a:xfrm>
            <a:off x="10134916" y="2994343"/>
            <a:ext cx="183040" cy="152400"/>
          </a:xfrm>
          <a:prstGeom prst="hexagon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45" name="GREEN2"/>
          <p:cNvSpPr/>
          <p:nvPr/>
        </p:nvSpPr>
        <p:spPr bwMode="auto">
          <a:xfrm>
            <a:off x="10349861" y="3178768"/>
            <a:ext cx="175263" cy="152400"/>
          </a:xfrm>
          <a:prstGeom prst="hexagon">
            <a:avLst/>
          </a:prstGeom>
          <a:solidFill>
            <a:srgbClr val="A5CE5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46" name="GREEN1"/>
          <p:cNvSpPr/>
          <p:nvPr/>
        </p:nvSpPr>
        <p:spPr bwMode="auto">
          <a:xfrm>
            <a:off x="10349861" y="3168751"/>
            <a:ext cx="175263" cy="152400"/>
          </a:xfrm>
          <a:prstGeom prst="hexagon">
            <a:avLst/>
          </a:prstGeom>
          <a:solidFill>
            <a:srgbClr val="A5CE5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47" name="GREEN3"/>
          <p:cNvSpPr/>
          <p:nvPr/>
        </p:nvSpPr>
        <p:spPr bwMode="auto">
          <a:xfrm>
            <a:off x="10344331" y="3168751"/>
            <a:ext cx="175263" cy="152400"/>
          </a:xfrm>
          <a:prstGeom prst="hexagon">
            <a:avLst/>
          </a:prstGeom>
          <a:solidFill>
            <a:srgbClr val="A5CE5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2" name="GREEN4"/>
          <p:cNvSpPr/>
          <p:nvPr/>
        </p:nvSpPr>
        <p:spPr bwMode="auto">
          <a:xfrm>
            <a:off x="10349861" y="3172720"/>
            <a:ext cx="175263" cy="152400"/>
          </a:xfrm>
          <a:prstGeom prst="hexagon">
            <a:avLst/>
          </a:prstGeom>
          <a:solidFill>
            <a:srgbClr val="A5CE5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48" name="GREEN5"/>
          <p:cNvSpPr/>
          <p:nvPr/>
        </p:nvSpPr>
        <p:spPr bwMode="auto">
          <a:xfrm>
            <a:off x="10353480" y="3172720"/>
            <a:ext cx="175263" cy="152400"/>
          </a:xfrm>
          <a:prstGeom prst="hexagon">
            <a:avLst/>
          </a:prstGeom>
          <a:solidFill>
            <a:srgbClr val="A5CE5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38" name="BROWN1"/>
          <p:cNvSpPr/>
          <p:nvPr/>
        </p:nvSpPr>
        <p:spPr bwMode="auto">
          <a:xfrm>
            <a:off x="10730893" y="3242720"/>
            <a:ext cx="181484" cy="152400"/>
          </a:xfrm>
          <a:prstGeom prst="hexagon">
            <a:avLst/>
          </a:prstGeom>
          <a:solidFill>
            <a:srgbClr val="AA6818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49" name="BROWN2"/>
          <p:cNvSpPr/>
          <p:nvPr/>
        </p:nvSpPr>
        <p:spPr bwMode="auto">
          <a:xfrm>
            <a:off x="10730893" y="3242720"/>
            <a:ext cx="181484" cy="152400"/>
          </a:xfrm>
          <a:prstGeom prst="hexagon">
            <a:avLst/>
          </a:prstGeom>
          <a:solidFill>
            <a:srgbClr val="AA6818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0" name="BROWN3"/>
          <p:cNvSpPr/>
          <p:nvPr/>
        </p:nvSpPr>
        <p:spPr bwMode="auto">
          <a:xfrm>
            <a:off x="10730893" y="3242720"/>
            <a:ext cx="181484" cy="152400"/>
          </a:xfrm>
          <a:prstGeom prst="hexagon">
            <a:avLst/>
          </a:prstGeom>
          <a:solidFill>
            <a:srgbClr val="AA6818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7" name="PURPLE1"/>
          <p:cNvSpPr/>
          <p:nvPr/>
        </p:nvSpPr>
        <p:spPr bwMode="auto">
          <a:xfrm>
            <a:off x="10965022" y="3148329"/>
            <a:ext cx="176848" cy="152400"/>
          </a:xfrm>
          <a:prstGeom prst="hexagon">
            <a:avLst/>
          </a:prstGeom>
          <a:solidFill>
            <a:srgbClr val="62339B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1" name="PURPLE2"/>
          <p:cNvSpPr/>
          <p:nvPr/>
        </p:nvSpPr>
        <p:spPr bwMode="auto">
          <a:xfrm>
            <a:off x="10965022" y="3148329"/>
            <a:ext cx="176848" cy="152400"/>
          </a:xfrm>
          <a:prstGeom prst="hexagon">
            <a:avLst/>
          </a:prstGeom>
          <a:solidFill>
            <a:srgbClr val="62339B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2" name="PURPLE3"/>
          <p:cNvSpPr/>
          <p:nvPr/>
        </p:nvSpPr>
        <p:spPr bwMode="auto">
          <a:xfrm>
            <a:off x="10965022" y="3148329"/>
            <a:ext cx="176848" cy="152400"/>
          </a:xfrm>
          <a:prstGeom prst="hexagon">
            <a:avLst/>
          </a:prstGeom>
          <a:solidFill>
            <a:srgbClr val="62339B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6" name="BLUE1"/>
          <p:cNvSpPr/>
          <p:nvPr/>
        </p:nvSpPr>
        <p:spPr bwMode="auto">
          <a:xfrm>
            <a:off x="10746899" y="2995137"/>
            <a:ext cx="180658" cy="152400"/>
          </a:xfrm>
          <a:prstGeom prst="hexagon">
            <a:avLst/>
          </a:prstGeom>
          <a:solidFill>
            <a:srgbClr val="15255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3" name="BLUE2"/>
          <p:cNvSpPr/>
          <p:nvPr/>
        </p:nvSpPr>
        <p:spPr bwMode="auto">
          <a:xfrm>
            <a:off x="10746899" y="2995137"/>
            <a:ext cx="180658" cy="152400"/>
          </a:xfrm>
          <a:prstGeom prst="hexagon">
            <a:avLst/>
          </a:prstGeom>
          <a:solidFill>
            <a:srgbClr val="15255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4" name="BLUE3"/>
          <p:cNvSpPr/>
          <p:nvPr/>
        </p:nvSpPr>
        <p:spPr bwMode="auto">
          <a:xfrm>
            <a:off x="10746899" y="2995137"/>
            <a:ext cx="180658" cy="152400"/>
          </a:xfrm>
          <a:prstGeom prst="hexagon">
            <a:avLst/>
          </a:prstGeom>
          <a:solidFill>
            <a:srgbClr val="15255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5" name="BLUE4"/>
          <p:cNvSpPr/>
          <p:nvPr/>
        </p:nvSpPr>
        <p:spPr bwMode="auto">
          <a:xfrm>
            <a:off x="10746899" y="2995137"/>
            <a:ext cx="180658" cy="152400"/>
          </a:xfrm>
          <a:prstGeom prst="hexagon">
            <a:avLst/>
          </a:prstGeom>
          <a:solidFill>
            <a:srgbClr val="15255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6" name="BLUE5"/>
          <p:cNvSpPr/>
          <p:nvPr/>
        </p:nvSpPr>
        <p:spPr bwMode="auto">
          <a:xfrm>
            <a:off x="10746899" y="2995137"/>
            <a:ext cx="180658" cy="152400"/>
          </a:xfrm>
          <a:prstGeom prst="hexagon">
            <a:avLst/>
          </a:prstGeom>
          <a:solidFill>
            <a:srgbClr val="15255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71" name="YELLOW1"/>
          <p:cNvSpPr/>
          <p:nvPr/>
        </p:nvSpPr>
        <p:spPr bwMode="auto">
          <a:xfrm>
            <a:off x="10130153" y="3285647"/>
            <a:ext cx="183672" cy="152400"/>
          </a:xfrm>
          <a:prstGeom prst="hexagon">
            <a:avLst/>
          </a:prstGeom>
          <a:solidFill>
            <a:srgbClr val="EEBE2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7" name="YELLOW2"/>
          <p:cNvSpPr/>
          <p:nvPr/>
        </p:nvSpPr>
        <p:spPr bwMode="auto">
          <a:xfrm>
            <a:off x="10130153" y="3285647"/>
            <a:ext cx="183672" cy="152400"/>
          </a:xfrm>
          <a:prstGeom prst="hexagon">
            <a:avLst/>
          </a:prstGeom>
          <a:solidFill>
            <a:srgbClr val="EEBE2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58" name="YELLOW3"/>
          <p:cNvSpPr/>
          <p:nvPr/>
        </p:nvSpPr>
        <p:spPr bwMode="auto">
          <a:xfrm>
            <a:off x="10130153" y="3285647"/>
            <a:ext cx="183672" cy="152400"/>
          </a:xfrm>
          <a:prstGeom prst="hexagon">
            <a:avLst/>
          </a:prstGeom>
          <a:solidFill>
            <a:srgbClr val="EEBE2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5837237" y="677862"/>
            <a:ext cx="297180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69063">
                      <a:schemeClr val="bg1"/>
                    </a:gs>
                    <a:gs pos="45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</a:rPr>
              <a:t>Monolithic application approach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8985290" y="677862"/>
            <a:ext cx="3200401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69063">
                      <a:schemeClr val="bg1"/>
                    </a:gs>
                    <a:gs pos="45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</a:rPr>
              <a:t>Microservices application approach</a:t>
            </a:r>
          </a:p>
        </p:txBody>
      </p:sp>
      <p:cxnSp>
        <p:nvCxnSpPr>
          <p:cNvPr id="164" name="Straight Connector 163"/>
          <p:cNvCxnSpPr/>
          <p:nvPr/>
        </p:nvCxnSpPr>
        <p:spPr>
          <a:xfrm>
            <a:off x="8895554" y="2335214"/>
            <a:ext cx="0" cy="3981448"/>
          </a:xfrm>
          <a:prstGeom prst="line">
            <a:avLst/>
          </a:prstGeom>
          <a:ln w="15875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38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798E-6 3.38175E-6 L -0.00115 0.1282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" y="64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87"/>
                                        </p:tgtEl>
                                      </p:cBhvr>
                                      <p:by x="64000" y="64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5407E-6 3.1094E-6 L 0.02016 0.1305 " pathEditMode="relative" rAng="0" ptsTypes="AA">
                                      <p:cBhvr>
                                        <p:cTn id="148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8" y="6514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0" dur="1500" fill="hold"/>
                                        <p:tgtEl>
                                          <p:spTgt spid="70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2" dur="1500" fill="hold"/>
                                        <p:tgtEl>
                                          <p:spTgt spid="70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3168E-7 -2.84612E-6 L -0.04085 0.1641 " pathEditMode="relative" rAng="0" ptsTypes="AA">
                                      <p:cBhvr>
                                        <p:cTn id="154" dur="1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2" y="8193"/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6" dur="1500" fill="hold"/>
                                        <p:tgtEl>
                                          <p:spTgt spid="146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5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8" dur="1500" fill="hold"/>
                                        <p:tgtEl>
                                          <p:spTgt spid="146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3168E-7 -4.62551E-6 L 0.01098 0.3173 " pathEditMode="relative" rAng="0" ptsTypes="AA">
                                      <p:cBhvr>
                                        <p:cTn id="160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" y="15865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2" dur="1500" fill="hold"/>
                                        <p:tgtEl>
                                          <p:spTgt spid="145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63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4" dur="1500" fill="hold"/>
                                        <p:tgtEl>
                                          <p:spTgt spid="145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5407E-6 3.1094E-6 L -0.04366 0.19042 " pathEditMode="relative" rAng="0" ptsTypes="AA">
                                      <p:cBhvr>
                                        <p:cTn id="166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3" y="951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8" dur="1500" fill="hold"/>
                                        <p:tgtEl>
                                          <p:spTgt spid="143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6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0" dur="1500" fill="hold"/>
                                        <p:tgtEl>
                                          <p:spTgt spid="143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3168E-7 -3.73581E-6 L 0.06191 0.16478 " pathEditMode="relative" rAng="0" ptsTypes="AA">
                                      <p:cBhvr>
                                        <p:cTn id="172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9" y="8239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4" dur="1500" fill="hold"/>
                                        <p:tgtEl>
                                          <p:spTgt spid="72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6" dur="1500" fill="hold"/>
                                        <p:tgtEl>
                                          <p:spTgt spid="72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6117E-6 -1.18021E-7 L -0.07008 0.22878 " pathEditMode="relative" rAng="0" ptsTypes="AA">
                                      <p:cBhvr>
                                        <p:cTn id="178" dur="1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0" y="11439"/>
                                    </p:animMotion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0" dur="1500" fill="hold"/>
                                        <p:tgtEl>
                                          <p:spTgt spid="138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2" dur="1500" fill="hold"/>
                                        <p:tgtEl>
                                          <p:spTgt spid="138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6117E-6 -1.18021E-7 L -0.01021 0.29392 " pathEditMode="relative" rAng="0" ptsTypes="AA">
                                      <p:cBhvr>
                                        <p:cTn id="184" dur="1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" y="14685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6" dur="1500" fill="hold"/>
                                        <p:tgtEl>
                                          <p:spTgt spid="149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8" dur="1500" fill="hold"/>
                                        <p:tgtEl>
                                          <p:spTgt spid="149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2941E-6 -3.73581E-6 L -0.00996 0.10486 " pathEditMode="relative" rAng="0" ptsTypes="AA">
                                      <p:cBhvr>
                                        <p:cTn id="190" dur="1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8" y="5243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2" dur="1500" fill="hold"/>
                                        <p:tgtEl>
                                          <p:spTgt spid="148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93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4" dur="1500" fill="hold"/>
                                        <p:tgtEl>
                                          <p:spTgt spid="148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21675E-7 -2.84612E-6 L 0.07544 0.24875 " pathEditMode="relative" rAng="0" ptsTypes="AA">
                                      <p:cBhvr>
                                        <p:cTn id="196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6" y="12438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8" dur="1500" fill="hold"/>
                                        <p:tgtEl>
                                          <p:spTgt spid="147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0" dur="1500" fill="hold"/>
                                        <p:tgtEl>
                                          <p:spTgt spid="147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5407E-6 3.1094E-6 L -0.04404 0.27008 " pathEditMode="relative" rAng="0" ptsTypes="AA">
                                      <p:cBhvr>
                                        <p:cTn id="202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8" y="13504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4" dur="1500" fill="hold"/>
                                        <p:tgtEl>
                                          <p:spTgt spid="144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05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6" dur="1500" fill="hold"/>
                                        <p:tgtEl>
                                          <p:spTgt spid="144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6117E-6 -1.18021E-7 L 0.05425 0.15388 " pathEditMode="relative" rAng="0" ptsTypes="AA">
                                      <p:cBhvr>
                                        <p:cTn id="208" dur="1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6" y="7694"/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0" dur="1500" fill="hold"/>
                                        <p:tgtEl>
                                          <p:spTgt spid="150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1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2" dur="1500" fill="hold"/>
                                        <p:tgtEl>
                                          <p:spTgt spid="150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2706E-6 -2.3241E-6 L -0.09893 0.25692 " pathEditMode="relative" rAng="0" ptsTypes="AA">
                                      <p:cBhvr>
                                        <p:cTn id="214" dur="1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53" y="12846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6" dur="1500" fill="hold"/>
                                        <p:tgtEl>
                                          <p:spTgt spid="77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8" dur="1500" fill="hold"/>
                                        <p:tgtEl>
                                          <p:spTgt spid="77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2706E-6 -2.3241E-6 L -0.10021 0.18089 " pathEditMode="relative" rAng="0" ptsTypes="AA">
                                      <p:cBhvr>
                                        <p:cTn id="220" dur="1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7" y="9033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2" dur="1500" fill="hold"/>
                                        <p:tgtEl>
                                          <p:spTgt spid="151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23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4" dur="1500" fill="hold"/>
                                        <p:tgtEl>
                                          <p:spTgt spid="151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2706E-6 -2.3241E-6 L 0.03702 0.24263 " pathEditMode="relative" rAng="0" ptsTypes="AA">
                                      <p:cBhvr>
                                        <p:cTn id="226" dur="1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1" y="12120"/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8" dur="1500" fill="hold"/>
                                        <p:tgtEl>
                                          <p:spTgt spid="152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29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0" dur="1500" fill="hold"/>
                                        <p:tgtEl>
                                          <p:spTgt spid="152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172E-6 -3.85384E-6 L 0.03127 0.26737 " pathEditMode="relative" rAng="0" ptsTypes="AA">
                                      <p:cBhvr>
                                        <p:cTn id="232" dur="1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57" y="13368"/>
                                    </p:animMotion>
                                  </p:childTnLst>
                                </p:cTn>
                              </p:par>
                              <p:par>
                                <p:cTn id="233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4" dur="1500" fill="hold"/>
                                        <p:tgtEl>
                                          <p:spTgt spid="76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35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6" dur="1500" fill="hold"/>
                                        <p:tgtEl>
                                          <p:spTgt spid="76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172E-6 -3.85384E-6 L 0.04161 0.19996 " pathEditMode="relative" rAng="0" ptsTypes="AA">
                                      <p:cBhvr>
                                        <p:cTn id="238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1" y="9986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0" dur="1500" fill="hold"/>
                                        <p:tgtEl>
                                          <p:spTgt spid="153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4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2" dur="1500" fill="hold"/>
                                        <p:tgtEl>
                                          <p:spTgt spid="153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172E-6 -3.85384E-6 L -0.04366 0.32751 " pathEditMode="relative" rAng="0" ptsTypes="AA">
                                      <p:cBhvr>
                                        <p:cTn id="244" dur="1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3" y="16364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6" dur="1500" fill="hold"/>
                                        <p:tgtEl>
                                          <p:spTgt spid="154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4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8" dur="1500" fill="hold"/>
                                        <p:tgtEl>
                                          <p:spTgt spid="154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172E-6 -3.85384E-6 L -0.10621 0.18997 " pathEditMode="relative" rAng="0" ptsTypes="AA">
                                      <p:cBhvr>
                                        <p:cTn id="250" dur="1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10" y="9487"/>
                                    </p:animMotion>
                                  </p:childTnLst>
                                </p:cTn>
                              </p:par>
                              <p:par>
                                <p:cTn id="251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2" dur="1500" fill="hold"/>
                                        <p:tgtEl>
                                          <p:spTgt spid="155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53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4" dur="1500" fill="hold"/>
                                        <p:tgtEl>
                                          <p:spTgt spid="155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172E-6 -3.85384E-6 L -0.00996 0.13028 " pathEditMode="relative" rAng="0" ptsTypes="AA">
                                      <p:cBhvr>
                                        <p:cTn id="256" dur="1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8" y="6514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8" dur="1500" fill="hold"/>
                                        <p:tgtEl>
                                          <p:spTgt spid="156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59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0" dur="1500" fill="hold"/>
                                        <p:tgtEl>
                                          <p:spTgt spid="156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5065E-8 1.87472E-6 L 0.01851 0.28574 " pathEditMode="relative" rAng="0" ptsTypes="AA">
                                      <p:cBhvr>
                                        <p:cTn id="262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9" y="14276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4" dur="1500" fill="hold"/>
                                        <p:tgtEl>
                                          <p:spTgt spid="71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65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6" dur="1500" fill="hold"/>
                                        <p:tgtEl>
                                          <p:spTgt spid="71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5065E-8 1.87472E-6 L -0.05578 0.22288 " pathEditMode="relative" rAng="0" ptsTypes="AA">
                                      <p:cBhvr>
                                        <p:cTn id="268" dur="1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6" y="11144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0" dur="1500" fill="hold"/>
                                        <p:tgtEl>
                                          <p:spTgt spid="157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7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2" dur="1500" fill="hold"/>
                                        <p:tgtEl>
                                          <p:spTgt spid="157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5065E-8 1.87472E-6 L 0.03051 0.10145 " pathEditMode="relative" rAng="0" ptsTypes="AA">
                                      <p:cBhvr>
                                        <p:cTn id="274" dur="1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9" y="5061"/>
                                    </p:animMotion>
                                  </p:childTnLst>
                                </p:cTn>
                              </p:par>
                              <p:par>
                                <p:cTn id="27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6" dur="1500" fill="hold"/>
                                        <p:tgtEl>
                                          <p:spTgt spid="158"/>
                                        </p:tgtEl>
                                      </p:cBhvr>
                                      <p:by x="100000" y="82350"/>
                                    </p:animScale>
                                  </p:childTnLst>
                                </p:cTn>
                              </p:par>
                              <p:par>
                                <p:cTn id="27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8" dur="1500" fill="hold"/>
                                        <p:tgtEl>
                                          <p:spTgt spid="158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4" grpId="2" animBg="1"/>
      <p:bldP spid="144" grpId="3" animBg="1"/>
      <p:bldP spid="4" grpId="0" build="p"/>
      <p:bldP spid="11" grpId="0"/>
      <p:bldP spid="13" grpId="0" animBg="1"/>
      <p:bldP spid="34" grpId="0" animBg="1"/>
      <p:bldP spid="66" grpId="0" animBg="1"/>
      <p:bldP spid="67" grpId="0" animBg="1"/>
      <p:bldP spid="69" grpId="0" animBg="1"/>
      <p:bldP spid="70" grpId="0" animBg="1"/>
      <p:bldP spid="70" grpId="1" animBg="1"/>
      <p:bldP spid="70" grpId="2" animBg="1"/>
      <p:bldP spid="70" grpId="3" animBg="1"/>
      <p:bldP spid="73" grpId="0"/>
      <p:bldP spid="75" grpId="0" animBg="1"/>
      <p:bldP spid="79" grpId="0"/>
      <p:bldP spid="143" grpId="0" animBg="1"/>
      <p:bldP spid="143" grpId="1" animBg="1"/>
      <p:bldP spid="143" grpId="2" animBg="1"/>
      <p:bldP spid="143" grpId="3" animBg="1"/>
      <p:bldP spid="145" grpId="0" animBg="1"/>
      <p:bldP spid="145" grpId="1" animBg="1"/>
      <p:bldP spid="145" grpId="2" animBg="1"/>
      <p:bldP spid="145" grpId="3" animBg="1"/>
      <p:bldP spid="146" grpId="0" animBg="1"/>
      <p:bldP spid="146" grpId="1" animBg="1"/>
      <p:bldP spid="146" grpId="2" animBg="1"/>
      <p:bldP spid="146" grpId="3" animBg="1"/>
      <p:bldP spid="147" grpId="0" animBg="1"/>
      <p:bldP spid="147" grpId="1" animBg="1"/>
      <p:bldP spid="147" grpId="2" animBg="1"/>
      <p:bldP spid="147" grpId="3" animBg="1"/>
      <p:bldP spid="72" grpId="0" animBg="1"/>
      <p:bldP spid="72" grpId="1" animBg="1"/>
      <p:bldP spid="72" grpId="2" animBg="1"/>
      <p:bldP spid="72" grpId="3" animBg="1"/>
      <p:bldP spid="148" grpId="0" animBg="1"/>
      <p:bldP spid="148" grpId="1" animBg="1"/>
      <p:bldP spid="148" grpId="2" animBg="1"/>
      <p:bldP spid="148" grpId="3" animBg="1"/>
      <p:bldP spid="138" grpId="0" animBg="1"/>
      <p:bldP spid="138" grpId="1" animBg="1"/>
      <p:bldP spid="138" grpId="2" animBg="1"/>
      <p:bldP spid="138" grpId="3" animBg="1"/>
      <p:bldP spid="149" grpId="0" animBg="1"/>
      <p:bldP spid="149" grpId="1" animBg="1"/>
      <p:bldP spid="149" grpId="2" animBg="1"/>
      <p:bldP spid="149" grpId="3" animBg="1"/>
      <p:bldP spid="150" grpId="0" animBg="1"/>
      <p:bldP spid="150" grpId="1" animBg="1"/>
      <p:bldP spid="150" grpId="2" animBg="1"/>
      <p:bldP spid="150" grpId="3" animBg="1"/>
      <p:bldP spid="77" grpId="0" animBg="1"/>
      <p:bldP spid="77" grpId="1" animBg="1"/>
      <p:bldP spid="77" grpId="2" animBg="1"/>
      <p:bldP spid="77" grpId="3" animBg="1"/>
      <p:bldP spid="151" grpId="0" animBg="1"/>
      <p:bldP spid="151" grpId="1" animBg="1"/>
      <p:bldP spid="151" grpId="2" animBg="1"/>
      <p:bldP spid="151" grpId="3" animBg="1"/>
      <p:bldP spid="152" grpId="0" animBg="1"/>
      <p:bldP spid="152" grpId="1" animBg="1"/>
      <p:bldP spid="152" grpId="2" animBg="1"/>
      <p:bldP spid="152" grpId="3" animBg="1"/>
      <p:bldP spid="76" grpId="0" animBg="1"/>
      <p:bldP spid="76" grpId="1" animBg="1"/>
      <p:bldP spid="76" grpId="2" animBg="1"/>
      <p:bldP spid="76" grpId="3" animBg="1"/>
      <p:bldP spid="153" grpId="0" animBg="1"/>
      <p:bldP spid="153" grpId="1" animBg="1"/>
      <p:bldP spid="153" grpId="2" animBg="1"/>
      <p:bldP spid="153" grpId="3" animBg="1"/>
      <p:bldP spid="154" grpId="0" animBg="1"/>
      <p:bldP spid="154" grpId="1" animBg="1"/>
      <p:bldP spid="154" grpId="2" animBg="1"/>
      <p:bldP spid="154" grpId="3" animBg="1"/>
      <p:bldP spid="155" grpId="0" animBg="1"/>
      <p:bldP spid="155" grpId="1" animBg="1"/>
      <p:bldP spid="155" grpId="2" animBg="1"/>
      <p:bldP spid="155" grpId="3" animBg="1"/>
      <p:bldP spid="156" grpId="0" animBg="1"/>
      <p:bldP spid="156" grpId="1" animBg="1"/>
      <p:bldP spid="156" grpId="2" animBg="1"/>
      <p:bldP spid="156" grpId="3" animBg="1"/>
      <p:bldP spid="71" grpId="0" animBg="1"/>
      <p:bldP spid="71" grpId="1" animBg="1"/>
      <p:bldP spid="71" grpId="2" animBg="1"/>
      <p:bldP spid="71" grpId="3" animBg="1"/>
      <p:bldP spid="157" grpId="0" animBg="1"/>
      <p:bldP spid="157" grpId="1" animBg="1"/>
      <p:bldP spid="157" grpId="2" animBg="1"/>
      <p:bldP spid="157" grpId="3" animBg="1"/>
      <p:bldP spid="158" grpId="0" animBg="1"/>
      <p:bldP spid="158" grpId="1" animBg="1"/>
      <p:bldP spid="158" grpId="2" animBg="1"/>
      <p:bldP spid="158" grpId="3" animBg="1"/>
      <p:bldP spid="161" grpId="0"/>
      <p:bldP spid="16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/>
          <p:cNvSpPr txBox="1"/>
          <p:nvPr/>
        </p:nvSpPr>
        <p:spPr>
          <a:xfrm>
            <a:off x="294654" y="1209028"/>
            <a:ext cx="3878512" cy="5306072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defTabSz="932293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  <a:t>Microservices </a:t>
            </a:r>
            <a:b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</a:b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  <a:t>in the wild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293698" y="1209028"/>
            <a:ext cx="3872234" cy="5306072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defTabSz="932293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  <a:t>Azure Functions</a:t>
            </a:r>
            <a:b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</a:br>
            <a:endParaRPr kumimoji="0" lang="en-US" sz="2800" b="0" i="0" u="none" strike="noStrike" kern="0" cap="none" spc="0" normalizeH="0" baseline="0" noProof="0" dirty="0">
              <a:ln>
                <a:noFill/>
              </a:ln>
              <a:gradFill>
                <a:gsLst>
                  <a:gs pos="59062">
                    <a:schemeClr val="bg1"/>
                  </a:gs>
                  <a:gs pos="53000">
                    <a:schemeClr val="bg1"/>
                  </a:gs>
                </a:gsLst>
                <a:lin ang="5400000" scaled="0"/>
              </a:gradFill>
              <a:effectLst/>
              <a:uLnTx/>
              <a:uFillTx/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8289604" y="1209028"/>
            <a:ext cx="3872234" cy="5306072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defTabSz="932293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cs typeface="Segoe UI" panose="020B0502040204020203" pitchFamily="34" charset="0"/>
              </a:rPr>
              <a:t>Azure Service Fabric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tools and approaches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97793" y="2278062"/>
            <a:ext cx="3872234" cy="1814833"/>
          </a:xfrm>
          <a:prstGeom prst="rect">
            <a:avLst/>
          </a:prstGeom>
          <a:noFill/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Implication: Build your own microservices platform</a:t>
            </a: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9062">
                    <a:schemeClr val="bg1"/>
                  </a:gs>
                  <a:gs pos="53000">
                    <a:schemeClr val="bg1"/>
                  </a:gs>
                </a:gsLst>
                <a:lin ang="5400000" scaled="0"/>
              </a:gradFill>
              <a:effectLst/>
              <a:uLnTx/>
              <a:uFillTx/>
              <a:cs typeface="Segoe UI" panose="020B0502040204020203" pitchFamily="34" charset="0"/>
            </a:endParaRP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Benefits: Customizable, pick best of breed solutions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293698" y="2278062"/>
            <a:ext cx="3872234" cy="1814833"/>
          </a:xfrm>
          <a:prstGeom prst="rect">
            <a:avLst/>
          </a:prstGeom>
          <a:noFill/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Implication: Serverless microservices </a:t>
            </a: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9062">
                    <a:schemeClr val="bg1"/>
                  </a:gs>
                  <a:gs pos="53000">
                    <a:schemeClr val="bg1"/>
                  </a:gs>
                </a:gsLst>
                <a:lin ang="5400000" scaled="0"/>
              </a:gradFill>
              <a:effectLst/>
              <a:uLnTx/>
              <a:uFillTx/>
              <a:cs typeface="Segoe UI" panose="020B0502040204020203" pitchFamily="34" charset="0"/>
            </a:endParaRP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Benefits: Quick ramp up, sub second metering, zero ops</a:t>
            </a:r>
          </a:p>
        </p:txBody>
      </p:sp>
      <p:sp>
        <p:nvSpPr>
          <p:cNvPr id="102" name="Rectangle 101"/>
          <p:cNvSpPr/>
          <p:nvPr/>
        </p:nvSpPr>
        <p:spPr bwMode="auto">
          <a:xfrm>
            <a:off x="367010" y="4387887"/>
            <a:ext cx="3733800" cy="205863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8289604" y="2278062"/>
            <a:ext cx="3872234" cy="1814833"/>
          </a:xfrm>
          <a:prstGeom prst="rect">
            <a:avLst/>
          </a:prstGeom>
          <a:noFill/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Implication: Prescriptive microservices platform</a:t>
            </a: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9062">
                    <a:schemeClr val="bg1"/>
                  </a:gs>
                  <a:gs pos="53000">
                    <a:schemeClr val="bg1"/>
                  </a:gs>
                </a:gsLst>
                <a:lin ang="5400000" scaled="0"/>
              </a:gradFill>
              <a:effectLst/>
              <a:uLnTx/>
              <a:uFillTx/>
              <a:cs typeface="Segoe UI" panose="020B0502040204020203" pitchFamily="34" charset="0"/>
            </a:endParaRPr>
          </a:p>
          <a:p>
            <a:pPr marL="0" marR="0" lvl="0" indent="0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9062">
                      <a:schemeClr val="bg1"/>
                    </a:gs>
                    <a:gs pos="53000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cs typeface="Segoe UI" panose="020B0502040204020203" pitchFamily="34" charset="0"/>
              </a:rPr>
              <a:t>Benefits: Easy to build, deploy and manage microservices at scale</a:t>
            </a:r>
          </a:p>
        </p:txBody>
      </p:sp>
      <p:pic>
        <p:nvPicPr>
          <p:cNvPr id="41" name="Picture 2" descr="https://blog.profitbricks.com/wp-content/uploads/2015/12/infrastructure-automation-ecosystem-landscape-infographic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980" y="4455981"/>
            <a:ext cx="3561860" cy="191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ectangle 102"/>
          <p:cNvSpPr/>
          <p:nvPr/>
        </p:nvSpPr>
        <p:spPr bwMode="auto">
          <a:xfrm>
            <a:off x="8358821" y="4387887"/>
            <a:ext cx="3733800" cy="205863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2052" name="Rectangle 2051"/>
          <p:cNvSpPr/>
          <p:nvPr/>
        </p:nvSpPr>
        <p:spPr bwMode="auto">
          <a:xfrm>
            <a:off x="4366260" y="4387887"/>
            <a:ext cx="3733800" cy="205863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pic>
        <p:nvPicPr>
          <p:cNvPr id="2051" name="Picture 205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8783" y="4647495"/>
            <a:ext cx="2313876" cy="1799026"/>
          </a:xfrm>
          <a:prstGeom prst="rect">
            <a:avLst/>
          </a:prstGeom>
        </p:spPr>
      </p:pic>
      <p:sp>
        <p:nvSpPr>
          <p:cNvPr id="34" name="Rectangle: Rounded Corners 33"/>
          <p:cNvSpPr/>
          <p:nvPr/>
        </p:nvSpPr>
        <p:spPr bwMode="auto">
          <a:xfrm>
            <a:off x="4768973" y="4516737"/>
            <a:ext cx="2854840" cy="1818975"/>
          </a:xfrm>
          <a:prstGeom prst="round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999037" y="5815730"/>
            <a:ext cx="1018227" cy="424732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cs typeface="Segoe UI Semilight" panose="020B0402040204020203" pitchFamily="34" charset="0"/>
              </a:rPr>
              <a:t>Event-driven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cs typeface="Segoe UI Semilight" panose="020B0402040204020203" pitchFamily="34" charset="0"/>
              </a:rPr>
              <a:t>scale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lum contras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332" r="23006"/>
          <a:stretch/>
        </p:blipFill>
        <p:spPr>
          <a:xfrm>
            <a:off x="5146225" y="4526914"/>
            <a:ext cx="691012" cy="1408748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437293" y="4762210"/>
            <a:ext cx="760432" cy="1021052"/>
            <a:chOff x="14373205" y="2018938"/>
            <a:chExt cx="1233549" cy="1646563"/>
          </a:xfrm>
        </p:grpSpPr>
        <p:sp>
          <p:nvSpPr>
            <p:cNvPr id="48" name="Freeform 8"/>
            <p:cNvSpPr>
              <a:spLocks noEditPoints="1"/>
            </p:cNvSpPr>
            <p:nvPr/>
          </p:nvSpPr>
          <p:spPr bwMode="auto">
            <a:xfrm>
              <a:off x="14383815" y="2773326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/>
          </p:nvSpPr>
          <p:spPr bwMode="auto">
            <a:xfrm>
              <a:off x="14824349" y="2773326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10"/>
            <p:cNvSpPr>
              <a:spLocks noEditPoints="1"/>
            </p:cNvSpPr>
            <p:nvPr/>
          </p:nvSpPr>
          <p:spPr bwMode="auto">
            <a:xfrm>
              <a:off x="15264883" y="2773326"/>
              <a:ext cx="341312" cy="892175"/>
            </a:xfrm>
            <a:custGeom>
              <a:avLst/>
              <a:gdLst>
                <a:gd name="T0" fmla="*/ 67 w 91"/>
                <a:gd name="T1" fmla="*/ 0 h 238"/>
                <a:gd name="T2" fmla="*/ 25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5 w 91"/>
                <a:gd name="T9" fmla="*/ 238 h 238"/>
                <a:gd name="T10" fmla="*/ 67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7 w 91"/>
                <a:gd name="T17" fmla="*/ 0 h 238"/>
                <a:gd name="T18" fmla="*/ 46 w 91"/>
                <a:gd name="T19" fmla="*/ 182 h 238"/>
                <a:gd name="T20" fmla="*/ 34 w 91"/>
                <a:gd name="T21" fmla="*/ 170 h 238"/>
                <a:gd name="T22" fmla="*/ 46 w 91"/>
                <a:gd name="T23" fmla="*/ 158 h 238"/>
                <a:gd name="T24" fmla="*/ 57 w 91"/>
                <a:gd name="T25" fmla="*/ 170 h 238"/>
                <a:gd name="T26" fmla="*/ 46 w 91"/>
                <a:gd name="T27" fmla="*/ 182 h 238"/>
                <a:gd name="T28" fmla="*/ 67 w 91"/>
                <a:gd name="T29" fmla="*/ 65 h 238"/>
                <a:gd name="T30" fmla="*/ 24 w 91"/>
                <a:gd name="T31" fmla="*/ 65 h 238"/>
                <a:gd name="T32" fmla="*/ 24 w 91"/>
                <a:gd name="T33" fmla="*/ 57 h 238"/>
                <a:gd name="T34" fmla="*/ 67 w 91"/>
                <a:gd name="T35" fmla="*/ 57 h 238"/>
                <a:gd name="T36" fmla="*/ 67 w 91"/>
                <a:gd name="T37" fmla="*/ 65 h 238"/>
                <a:gd name="T38" fmla="*/ 67 w 91"/>
                <a:gd name="T39" fmla="*/ 65 h 238"/>
                <a:gd name="T40" fmla="*/ 67 w 91"/>
                <a:gd name="T41" fmla="*/ 41 h 238"/>
                <a:gd name="T42" fmla="*/ 24 w 91"/>
                <a:gd name="T43" fmla="*/ 41 h 238"/>
                <a:gd name="T44" fmla="*/ 24 w 91"/>
                <a:gd name="T45" fmla="*/ 32 h 238"/>
                <a:gd name="T46" fmla="*/ 67 w 91"/>
                <a:gd name="T47" fmla="*/ 32 h 238"/>
                <a:gd name="T48" fmla="*/ 67 w 91"/>
                <a:gd name="T49" fmla="*/ 41 h 238"/>
                <a:gd name="T50" fmla="*/ 67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7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1" y="238"/>
                    <a:pt x="25" y="238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80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80" y="0"/>
                    <a:pt x="67" y="0"/>
                  </a:cubicBezTo>
                  <a:close/>
                  <a:moveTo>
                    <a:pt x="46" y="182"/>
                  </a:moveTo>
                  <a:cubicBezTo>
                    <a:pt x="39" y="182"/>
                    <a:pt x="34" y="176"/>
                    <a:pt x="34" y="170"/>
                  </a:cubicBezTo>
                  <a:cubicBezTo>
                    <a:pt x="34" y="163"/>
                    <a:pt x="39" y="158"/>
                    <a:pt x="46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6" y="182"/>
                  </a:cubicBezTo>
                  <a:close/>
                  <a:moveTo>
                    <a:pt x="67" y="65"/>
                  </a:moveTo>
                  <a:cubicBezTo>
                    <a:pt x="24" y="65"/>
                    <a:pt x="24" y="65"/>
                    <a:pt x="24" y="65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67" y="65"/>
                    <a:pt x="67" y="65"/>
                    <a:pt x="67" y="65"/>
                  </a:cubicBezTo>
                  <a:close/>
                  <a:moveTo>
                    <a:pt x="67" y="41"/>
                  </a:moveTo>
                  <a:cubicBezTo>
                    <a:pt x="24" y="41"/>
                    <a:pt x="24" y="41"/>
                    <a:pt x="24" y="41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8"/>
            <p:cNvSpPr>
              <a:spLocks noEditPoints="1"/>
            </p:cNvSpPr>
            <p:nvPr/>
          </p:nvSpPr>
          <p:spPr bwMode="auto">
            <a:xfrm rot="5400000">
              <a:off x="14829107" y="1846750"/>
              <a:ext cx="341312" cy="892175"/>
            </a:xfrm>
            <a:custGeom>
              <a:avLst/>
              <a:gdLst>
                <a:gd name="T0" fmla="*/ 66 w 91"/>
                <a:gd name="T1" fmla="*/ 0 h 238"/>
                <a:gd name="T2" fmla="*/ 24 w 91"/>
                <a:gd name="T3" fmla="*/ 0 h 238"/>
                <a:gd name="T4" fmla="*/ 0 w 91"/>
                <a:gd name="T5" fmla="*/ 24 h 238"/>
                <a:gd name="T6" fmla="*/ 0 w 91"/>
                <a:gd name="T7" fmla="*/ 214 h 238"/>
                <a:gd name="T8" fmla="*/ 24 w 91"/>
                <a:gd name="T9" fmla="*/ 238 h 238"/>
                <a:gd name="T10" fmla="*/ 66 w 91"/>
                <a:gd name="T11" fmla="*/ 238 h 238"/>
                <a:gd name="T12" fmla="*/ 91 w 91"/>
                <a:gd name="T13" fmla="*/ 214 h 238"/>
                <a:gd name="T14" fmla="*/ 91 w 91"/>
                <a:gd name="T15" fmla="*/ 24 h 238"/>
                <a:gd name="T16" fmla="*/ 66 w 91"/>
                <a:gd name="T17" fmla="*/ 0 h 238"/>
                <a:gd name="T18" fmla="*/ 45 w 91"/>
                <a:gd name="T19" fmla="*/ 182 h 238"/>
                <a:gd name="T20" fmla="*/ 33 w 91"/>
                <a:gd name="T21" fmla="*/ 170 h 238"/>
                <a:gd name="T22" fmla="*/ 45 w 91"/>
                <a:gd name="T23" fmla="*/ 158 h 238"/>
                <a:gd name="T24" fmla="*/ 57 w 91"/>
                <a:gd name="T25" fmla="*/ 170 h 238"/>
                <a:gd name="T26" fmla="*/ 45 w 91"/>
                <a:gd name="T27" fmla="*/ 182 h 238"/>
                <a:gd name="T28" fmla="*/ 66 w 91"/>
                <a:gd name="T29" fmla="*/ 65 h 238"/>
                <a:gd name="T30" fmla="*/ 23 w 91"/>
                <a:gd name="T31" fmla="*/ 65 h 238"/>
                <a:gd name="T32" fmla="*/ 23 w 91"/>
                <a:gd name="T33" fmla="*/ 57 h 238"/>
                <a:gd name="T34" fmla="*/ 66 w 91"/>
                <a:gd name="T35" fmla="*/ 57 h 238"/>
                <a:gd name="T36" fmla="*/ 66 w 91"/>
                <a:gd name="T37" fmla="*/ 65 h 238"/>
                <a:gd name="T38" fmla="*/ 66 w 91"/>
                <a:gd name="T39" fmla="*/ 65 h 238"/>
                <a:gd name="T40" fmla="*/ 66 w 91"/>
                <a:gd name="T41" fmla="*/ 41 h 238"/>
                <a:gd name="T42" fmla="*/ 23 w 91"/>
                <a:gd name="T43" fmla="*/ 41 h 238"/>
                <a:gd name="T44" fmla="*/ 23 w 91"/>
                <a:gd name="T45" fmla="*/ 32 h 238"/>
                <a:gd name="T46" fmla="*/ 66 w 91"/>
                <a:gd name="T47" fmla="*/ 32 h 238"/>
                <a:gd name="T48" fmla="*/ 66 w 91"/>
                <a:gd name="T49" fmla="*/ 41 h 238"/>
                <a:gd name="T50" fmla="*/ 66 w 91"/>
                <a:gd name="T51" fmla="*/ 4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238">
                  <a:moveTo>
                    <a:pt x="6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27"/>
                    <a:pt x="10" y="238"/>
                    <a:pt x="24" y="238"/>
                  </a:cubicBezTo>
                  <a:cubicBezTo>
                    <a:pt x="66" y="238"/>
                    <a:pt x="66" y="238"/>
                    <a:pt x="66" y="238"/>
                  </a:cubicBezTo>
                  <a:cubicBezTo>
                    <a:pt x="79" y="238"/>
                    <a:pt x="91" y="227"/>
                    <a:pt x="91" y="21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11"/>
                    <a:pt x="79" y="0"/>
                    <a:pt x="66" y="0"/>
                  </a:cubicBezTo>
                  <a:close/>
                  <a:moveTo>
                    <a:pt x="45" y="182"/>
                  </a:moveTo>
                  <a:cubicBezTo>
                    <a:pt x="39" y="182"/>
                    <a:pt x="33" y="176"/>
                    <a:pt x="33" y="170"/>
                  </a:cubicBezTo>
                  <a:cubicBezTo>
                    <a:pt x="33" y="163"/>
                    <a:pt x="39" y="158"/>
                    <a:pt x="45" y="158"/>
                  </a:cubicBezTo>
                  <a:cubicBezTo>
                    <a:pt x="52" y="158"/>
                    <a:pt x="57" y="163"/>
                    <a:pt x="57" y="170"/>
                  </a:cubicBezTo>
                  <a:cubicBezTo>
                    <a:pt x="57" y="176"/>
                    <a:pt x="52" y="182"/>
                    <a:pt x="45" y="182"/>
                  </a:cubicBezTo>
                  <a:close/>
                  <a:moveTo>
                    <a:pt x="66" y="65"/>
                  </a:moveTo>
                  <a:cubicBezTo>
                    <a:pt x="23" y="65"/>
                    <a:pt x="23" y="65"/>
                    <a:pt x="23" y="65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lose/>
                  <a:moveTo>
                    <a:pt x="66" y="41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"/>
            <p:cNvSpPr>
              <a:spLocks/>
            </p:cNvSpPr>
            <p:nvPr/>
          </p:nvSpPr>
          <p:spPr bwMode="auto">
            <a:xfrm>
              <a:off x="14558438" y="2412486"/>
              <a:ext cx="882650" cy="407447"/>
            </a:xfrm>
            <a:custGeom>
              <a:avLst/>
              <a:gdLst>
                <a:gd name="T0" fmla="*/ 0 w 556"/>
                <a:gd name="T1" fmla="*/ 557 h 557"/>
                <a:gd name="T2" fmla="*/ 0 w 556"/>
                <a:gd name="T3" fmla="*/ 279 h 557"/>
                <a:gd name="T4" fmla="*/ 278 w 556"/>
                <a:gd name="T5" fmla="*/ 279 h 557"/>
                <a:gd name="T6" fmla="*/ 278 w 556"/>
                <a:gd name="T7" fmla="*/ 557 h 557"/>
                <a:gd name="T8" fmla="*/ 278 w 556"/>
                <a:gd name="T9" fmla="*/ 0 h 557"/>
                <a:gd name="T10" fmla="*/ 278 w 556"/>
                <a:gd name="T11" fmla="*/ 279 h 557"/>
                <a:gd name="T12" fmla="*/ 556 w 556"/>
                <a:gd name="T13" fmla="*/ 279 h 557"/>
                <a:gd name="T14" fmla="*/ 556 w 556"/>
                <a:gd name="T15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6" h="557">
                  <a:moveTo>
                    <a:pt x="0" y="557"/>
                  </a:moveTo>
                  <a:lnTo>
                    <a:pt x="0" y="279"/>
                  </a:lnTo>
                  <a:lnTo>
                    <a:pt x="278" y="279"/>
                  </a:lnTo>
                  <a:lnTo>
                    <a:pt x="278" y="557"/>
                  </a:lnTo>
                  <a:lnTo>
                    <a:pt x="278" y="0"/>
                  </a:lnTo>
                  <a:lnTo>
                    <a:pt x="278" y="279"/>
                  </a:lnTo>
                  <a:lnTo>
                    <a:pt x="556" y="279"/>
                  </a:lnTo>
                  <a:lnTo>
                    <a:pt x="556" y="557"/>
                  </a:lnTo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&quot;Not Allowed&quot; Symbol 52"/>
            <p:cNvSpPr/>
            <p:nvPr/>
          </p:nvSpPr>
          <p:spPr bwMode="auto">
            <a:xfrm>
              <a:off x="14373205" y="2018938"/>
              <a:ext cx="1233549" cy="1233549"/>
            </a:xfrm>
            <a:prstGeom prst="noSmoking">
              <a:avLst>
                <a:gd name="adj" fmla="val 8694"/>
              </a:avLst>
            </a:prstGeom>
            <a:solidFill>
              <a:srgbClr val="FFFFFF"/>
            </a:solidFill>
            <a:ln w="41275"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6446837" y="5935662"/>
            <a:ext cx="694421" cy="258532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cs typeface="Segoe UI Semilight" panose="020B0402040204020203" pitchFamily="34" charset="0"/>
              </a:rPr>
              <a:t>No Ops</a:t>
            </a:r>
          </a:p>
        </p:txBody>
      </p:sp>
    </p:spTree>
    <p:extLst>
      <p:ext uri="{BB962C8B-B14F-4D97-AF65-F5344CB8AC3E}">
        <p14:creationId xmlns:p14="http://schemas.microsoft.com/office/powerpoint/2010/main" val="399159304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entagon 82"/>
          <p:cNvSpPr/>
          <p:nvPr/>
        </p:nvSpPr>
        <p:spPr bwMode="auto">
          <a:xfrm rot="5400000">
            <a:off x="10043734" y="3378603"/>
            <a:ext cx="1112370" cy="1565320"/>
          </a:xfrm>
          <a:prstGeom prst="homePlate">
            <a:avLst>
              <a:gd name="adj" fmla="val 38432"/>
            </a:avLst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4" name="Hexagon 83"/>
          <p:cNvSpPr>
            <a:spLocks noChangeAspect="1"/>
          </p:cNvSpPr>
          <p:nvPr/>
        </p:nvSpPr>
        <p:spPr bwMode="auto">
          <a:xfrm>
            <a:off x="1433762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5" name="Hexagon 84"/>
          <p:cNvSpPr>
            <a:spLocks noChangeAspect="1"/>
          </p:cNvSpPr>
          <p:nvPr/>
        </p:nvSpPr>
        <p:spPr bwMode="auto">
          <a:xfrm>
            <a:off x="2547041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6" name="Hexagon 85"/>
          <p:cNvSpPr>
            <a:spLocks noChangeAspect="1"/>
          </p:cNvSpPr>
          <p:nvPr/>
        </p:nvSpPr>
        <p:spPr bwMode="auto">
          <a:xfrm>
            <a:off x="3619740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7" name="Hexagon 86"/>
          <p:cNvSpPr>
            <a:spLocks noChangeAspect="1"/>
          </p:cNvSpPr>
          <p:nvPr/>
        </p:nvSpPr>
        <p:spPr bwMode="auto">
          <a:xfrm>
            <a:off x="4721265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8" name="Hexagon 87"/>
          <p:cNvSpPr>
            <a:spLocks noChangeAspect="1"/>
          </p:cNvSpPr>
          <p:nvPr/>
        </p:nvSpPr>
        <p:spPr bwMode="auto">
          <a:xfrm>
            <a:off x="5822790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9" name="Hexagon 88"/>
          <p:cNvSpPr>
            <a:spLocks noChangeAspect="1"/>
          </p:cNvSpPr>
          <p:nvPr/>
        </p:nvSpPr>
        <p:spPr bwMode="auto">
          <a:xfrm>
            <a:off x="6905213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0" name="Hexagon 89"/>
          <p:cNvSpPr>
            <a:spLocks noChangeAspect="1"/>
          </p:cNvSpPr>
          <p:nvPr/>
        </p:nvSpPr>
        <p:spPr bwMode="auto">
          <a:xfrm>
            <a:off x="7989775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1" name="Hexagon 90"/>
          <p:cNvSpPr>
            <a:spLocks noChangeAspect="1"/>
          </p:cNvSpPr>
          <p:nvPr/>
        </p:nvSpPr>
        <p:spPr bwMode="auto">
          <a:xfrm>
            <a:off x="9087921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2" name="Hexagon 91"/>
          <p:cNvSpPr>
            <a:spLocks noChangeAspect="1"/>
          </p:cNvSpPr>
          <p:nvPr/>
        </p:nvSpPr>
        <p:spPr bwMode="auto">
          <a:xfrm>
            <a:off x="10156508" y="2695935"/>
            <a:ext cx="652809" cy="564680"/>
          </a:xfrm>
          <a:prstGeom prst="hexagon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3" name="Pentagon 92"/>
          <p:cNvSpPr/>
          <p:nvPr/>
        </p:nvSpPr>
        <p:spPr bwMode="auto">
          <a:xfrm rot="5400000">
            <a:off x="1119351" y="3400079"/>
            <a:ext cx="1112370" cy="1565320"/>
          </a:xfrm>
          <a:prstGeom prst="homePlate">
            <a:avLst>
              <a:gd name="adj" fmla="val 38432"/>
            </a:avLst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4" name="Pentagon 93"/>
          <p:cNvSpPr/>
          <p:nvPr/>
        </p:nvSpPr>
        <p:spPr bwMode="auto">
          <a:xfrm rot="5400000">
            <a:off x="7016150" y="3400079"/>
            <a:ext cx="1112370" cy="1565320"/>
          </a:xfrm>
          <a:prstGeom prst="homePlate">
            <a:avLst>
              <a:gd name="adj" fmla="val 38432"/>
            </a:avLst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5" name="Pentagon 94"/>
          <p:cNvSpPr/>
          <p:nvPr/>
        </p:nvSpPr>
        <p:spPr bwMode="auto">
          <a:xfrm rot="5400000">
            <a:off x="4089342" y="3400079"/>
            <a:ext cx="1112370" cy="1565320"/>
          </a:xfrm>
          <a:prstGeom prst="homePlate">
            <a:avLst>
              <a:gd name="adj" fmla="val 38432"/>
            </a:avLst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6" name="Rectangle 95"/>
          <p:cNvSpPr/>
          <p:nvPr/>
        </p:nvSpPr>
        <p:spPr bwMode="auto">
          <a:xfrm>
            <a:off x="891714" y="2971062"/>
            <a:ext cx="10483048" cy="931544"/>
          </a:xfrm>
          <a:prstGeom prst="rect">
            <a:avLst/>
          </a:prstGeom>
          <a:solidFill>
            <a:srgbClr val="0078D7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2941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891714" y="1433843"/>
            <a:ext cx="10483048" cy="1481175"/>
            <a:chOff x="880533" y="1857930"/>
            <a:chExt cx="10706923" cy="1512807"/>
          </a:xfrm>
        </p:grpSpPr>
        <p:sp>
          <p:nvSpPr>
            <p:cNvPr id="98" name="Hexagon 97"/>
            <p:cNvSpPr>
              <a:spLocks noChangeAspect="1"/>
            </p:cNvSpPr>
            <p:nvPr/>
          </p:nvSpPr>
          <p:spPr bwMode="auto">
            <a:xfrm>
              <a:off x="880533" y="2175933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9" name="Hexagon 98"/>
            <p:cNvSpPr>
              <a:spLocks noChangeAspect="1"/>
            </p:cNvSpPr>
            <p:nvPr/>
          </p:nvSpPr>
          <p:spPr bwMode="auto">
            <a:xfrm>
              <a:off x="1438686" y="1866396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0" name="Hexagon 99"/>
            <p:cNvSpPr>
              <a:spLocks noChangeAspect="1"/>
            </p:cNvSpPr>
            <p:nvPr/>
          </p:nvSpPr>
          <p:spPr bwMode="auto">
            <a:xfrm>
              <a:off x="1438686" y="2484462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1" name="Hexagon 100"/>
            <p:cNvSpPr>
              <a:spLocks noChangeAspect="1"/>
            </p:cNvSpPr>
            <p:nvPr/>
          </p:nvSpPr>
          <p:spPr bwMode="auto">
            <a:xfrm>
              <a:off x="1996839" y="2175932"/>
              <a:ext cx="666750" cy="576739"/>
            </a:xfrm>
            <a:prstGeom prst="hexagon">
              <a:avLst/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" name="Hexagon 101"/>
            <p:cNvSpPr>
              <a:spLocks noChangeAspect="1"/>
            </p:cNvSpPr>
            <p:nvPr/>
          </p:nvSpPr>
          <p:spPr bwMode="auto">
            <a:xfrm>
              <a:off x="1996839" y="2793998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3" name="Hexagon 102"/>
            <p:cNvSpPr>
              <a:spLocks noChangeAspect="1"/>
            </p:cNvSpPr>
            <p:nvPr/>
          </p:nvSpPr>
          <p:spPr bwMode="auto">
            <a:xfrm>
              <a:off x="880533" y="2793997"/>
              <a:ext cx="666750" cy="576739"/>
            </a:xfrm>
            <a:prstGeom prst="hexagon">
              <a:avLst/>
            </a:prstGeom>
            <a:solidFill>
              <a:srgbClr val="0078D7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" name="Hexagon 103"/>
            <p:cNvSpPr>
              <a:spLocks noChangeAspect="1"/>
            </p:cNvSpPr>
            <p:nvPr/>
          </p:nvSpPr>
          <p:spPr bwMode="auto">
            <a:xfrm>
              <a:off x="2554992" y="1866396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5" name="Hexagon 104"/>
            <p:cNvSpPr>
              <a:spLocks noChangeAspect="1"/>
            </p:cNvSpPr>
            <p:nvPr/>
          </p:nvSpPr>
          <p:spPr bwMode="auto">
            <a:xfrm>
              <a:off x="2554992" y="2484462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" name="Hexagon 105"/>
            <p:cNvSpPr>
              <a:spLocks noChangeAspect="1"/>
            </p:cNvSpPr>
            <p:nvPr/>
          </p:nvSpPr>
          <p:spPr bwMode="auto">
            <a:xfrm>
              <a:off x="3113145" y="2175933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7" name="Hexagon 106"/>
            <p:cNvSpPr>
              <a:spLocks noChangeAspect="1"/>
            </p:cNvSpPr>
            <p:nvPr/>
          </p:nvSpPr>
          <p:spPr bwMode="auto">
            <a:xfrm>
              <a:off x="3671298" y="1866396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8" name="Hexagon 107"/>
            <p:cNvSpPr>
              <a:spLocks noChangeAspect="1"/>
            </p:cNvSpPr>
            <p:nvPr/>
          </p:nvSpPr>
          <p:spPr bwMode="auto">
            <a:xfrm>
              <a:off x="3671298" y="2484462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9" name="Hexagon 108"/>
            <p:cNvSpPr>
              <a:spLocks noChangeAspect="1"/>
            </p:cNvSpPr>
            <p:nvPr/>
          </p:nvSpPr>
          <p:spPr bwMode="auto">
            <a:xfrm>
              <a:off x="4229451" y="2175932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0" name="Hexagon 109"/>
            <p:cNvSpPr>
              <a:spLocks noChangeAspect="1"/>
            </p:cNvSpPr>
            <p:nvPr/>
          </p:nvSpPr>
          <p:spPr bwMode="auto">
            <a:xfrm>
              <a:off x="4229451" y="2793998"/>
              <a:ext cx="666750" cy="576739"/>
            </a:xfrm>
            <a:prstGeom prst="hexagon">
              <a:avLst/>
            </a:prstGeom>
            <a:solidFill>
              <a:srgbClr val="0078D7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1" name="Hexagon 110"/>
            <p:cNvSpPr>
              <a:spLocks noChangeAspect="1"/>
            </p:cNvSpPr>
            <p:nvPr/>
          </p:nvSpPr>
          <p:spPr bwMode="auto">
            <a:xfrm>
              <a:off x="3113145" y="2793997"/>
              <a:ext cx="666750" cy="576739"/>
            </a:xfrm>
            <a:prstGeom prst="hexagon">
              <a:avLst/>
            </a:prstGeom>
            <a:solidFill>
              <a:srgbClr val="0078D7">
                <a:lumMod val="7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2" name="Hexagon 111"/>
            <p:cNvSpPr>
              <a:spLocks noChangeAspect="1"/>
            </p:cNvSpPr>
            <p:nvPr/>
          </p:nvSpPr>
          <p:spPr bwMode="auto">
            <a:xfrm>
              <a:off x="4787604" y="1866396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3" name="Hexagon 112"/>
            <p:cNvSpPr>
              <a:spLocks noChangeAspect="1"/>
            </p:cNvSpPr>
            <p:nvPr/>
          </p:nvSpPr>
          <p:spPr bwMode="auto">
            <a:xfrm>
              <a:off x="4787604" y="2484462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4" name="Hexagon 113"/>
            <p:cNvSpPr>
              <a:spLocks noChangeAspect="1"/>
            </p:cNvSpPr>
            <p:nvPr/>
          </p:nvSpPr>
          <p:spPr bwMode="auto">
            <a:xfrm>
              <a:off x="5342466" y="2167466"/>
              <a:ext cx="666750" cy="576739"/>
            </a:xfrm>
            <a:prstGeom prst="hexagon">
              <a:avLst/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Hexagon 114"/>
            <p:cNvSpPr>
              <a:spLocks noChangeAspect="1"/>
            </p:cNvSpPr>
            <p:nvPr/>
          </p:nvSpPr>
          <p:spPr bwMode="auto">
            <a:xfrm>
              <a:off x="5900619" y="1866396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6" name="Hexagon 115"/>
            <p:cNvSpPr>
              <a:spLocks noChangeAspect="1"/>
            </p:cNvSpPr>
            <p:nvPr/>
          </p:nvSpPr>
          <p:spPr bwMode="auto">
            <a:xfrm>
              <a:off x="5900619" y="2484462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7" name="Hexagon 116"/>
            <p:cNvSpPr>
              <a:spLocks noChangeAspect="1"/>
            </p:cNvSpPr>
            <p:nvPr/>
          </p:nvSpPr>
          <p:spPr bwMode="auto">
            <a:xfrm>
              <a:off x="6458772" y="2175932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8" name="Hexagon 117"/>
            <p:cNvSpPr>
              <a:spLocks noChangeAspect="1"/>
            </p:cNvSpPr>
            <p:nvPr/>
          </p:nvSpPr>
          <p:spPr bwMode="auto">
            <a:xfrm>
              <a:off x="6458772" y="2793998"/>
              <a:ext cx="666750" cy="576739"/>
            </a:xfrm>
            <a:prstGeom prst="hexagon">
              <a:avLst/>
            </a:prstGeom>
            <a:solidFill>
              <a:srgbClr val="0078D7">
                <a:lumMod val="7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9" name="Hexagon 118"/>
            <p:cNvSpPr>
              <a:spLocks noChangeAspect="1"/>
            </p:cNvSpPr>
            <p:nvPr/>
          </p:nvSpPr>
          <p:spPr bwMode="auto">
            <a:xfrm>
              <a:off x="5342466" y="2785530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0" name="Hexagon 119"/>
            <p:cNvSpPr>
              <a:spLocks noChangeAspect="1"/>
            </p:cNvSpPr>
            <p:nvPr/>
          </p:nvSpPr>
          <p:spPr bwMode="auto">
            <a:xfrm>
              <a:off x="7016925" y="1866396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1" name="Hexagon 120"/>
            <p:cNvSpPr>
              <a:spLocks noChangeAspect="1"/>
            </p:cNvSpPr>
            <p:nvPr/>
          </p:nvSpPr>
          <p:spPr bwMode="auto">
            <a:xfrm>
              <a:off x="7016925" y="2484462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2" name="Hexagon 121"/>
            <p:cNvSpPr>
              <a:spLocks noChangeAspect="1"/>
            </p:cNvSpPr>
            <p:nvPr/>
          </p:nvSpPr>
          <p:spPr bwMode="auto">
            <a:xfrm>
              <a:off x="7575078" y="2175933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3" name="Hexagon 122"/>
            <p:cNvSpPr>
              <a:spLocks noChangeAspect="1"/>
            </p:cNvSpPr>
            <p:nvPr/>
          </p:nvSpPr>
          <p:spPr bwMode="auto">
            <a:xfrm>
              <a:off x="8133231" y="1866396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4" name="Hexagon 123"/>
            <p:cNvSpPr>
              <a:spLocks noChangeAspect="1"/>
            </p:cNvSpPr>
            <p:nvPr/>
          </p:nvSpPr>
          <p:spPr bwMode="auto">
            <a:xfrm>
              <a:off x="8133231" y="2484462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5" name="Hexagon 124"/>
            <p:cNvSpPr>
              <a:spLocks noChangeAspect="1"/>
            </p:cNvSpPr>
            <p:nvPr/>
          </p:nvSpPr>
          <p:spPr bwMode="auto">
            <a:xfrm>
              <a:off x="8691384" y="2175932"/>
              <a:ext cx="666750" cy="576739"/>
            </a:xfrm>
            <a:prstGeom prst="hexagon">
              <a:avLst/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6" name="Hexagon 125"/>
            <p:cNvSpPr>
              <a:spLocks noChangeAspect="1"/>
            </p:cNvSpPr>
            <p:nvPr/>
          </p:nvSpPr>
          <p:spPr bwMode="auto">
            <a:xfrm>
              <a:off x="8691384" y="2793998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7" name="Hexagon 126"/>
            <p:cNvSpPr>
              <a:spLocks noChangeAspect="1"/>
            </p:cNvSpPr>
            <p:nvPr/>
          </p:nvSpPr>
          <p:spPr bwMode="auto">
            <a:xfrm>
              <a:off x="7575078" y="2793997"/>
              <a:ext cx="666750" cy="576739"/>
            </a:xfrm>
            <a:prstGeom prst="hexagon">
              <a:avLst/>
            </a:prstGeom>
            <a:solidFill>
              <a:srgbClr val="0078D7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8" name="Hexagon 127"/>
            <p:cNvSpPr>
              <a:spLocks noChangeAspect="1"/>
            </p:cNvSpPr>
            <p:nvPr/>
          </p:nvSpPr>
          <p:spPr bwMode="auto">
            <a:xfrm>
              <a:off x="9249537" y="1866396"/>
              <a:ext cx="666750" cy="576739"/>
            </a:xfrm>
            <a:prstGeom prst="hexagon">
              <a:avLst/>
            </a:prstGeom>
            <a:solidFill>
              <a:srgbClr val="0078D7">
                <a:lumMod val="60000"/>
                <a:lumOff val="4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9" name="Hexagon 128"/>
            <p:cNvSpPr>
              <a:spLocks noChangeAspect="1"/>
            </p:cNvSpPr>
            <p:nvPr/>
          </p:nvSpPr>
          <p:spPr bwMode="auto">
            <a:xfrm>
              <a:off x="9249537" y="2484462"/>
              <a:ext cx="666750" cy="576739"/>
            </a:xfrm>
            <a:prstGeom prst="hexagon">
              <a:avLst/>
            </a:prstGeom>
            <a:solidFill>
              <a:srgbClr val="0078D7">
                <a:lumMod val="40000"/>
                <a:lumOff val="6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0" name="Hexagon 129"/>
            <p:cNvSpPr>
              <a:spLocks noChangeAspect="1"/>
            </p:cNvSpPr>
            <p:nvPr/>
          </p:nvSpPr>
          <p:spPr bwMode="auto">
            <a:xfrm>
              <a:off x="9804400" y="2167467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1" name="Hexagon 130"/>
            <p:cNvSpPr>
              <a:spLocks noChangeAspect="1"/>
            </p:cNvSpPr>
            <p:nvPr/>
          </p:nvSpPr>
          <p:spPr bwMode="auto">
            <a:xfrm>
              <a:off x="10362553" y="1857930"/>
              <a:ext cx="666750" cy="576739"/>
            </a:xfrm>
            <a:prstGeom prst="hexagon">
              <a:avLst/>
            </a:prstGeom>
            <a:solidFill>
              <a:srgbClr val="002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2" name="Hexagon 131"/>
            <p:cNvSpPr>
              <a:spLocks noChangeAspect="1"/>
            </p:cNvSpPr>
            <p:nvPr/>
          </p:nvSpPr>
          <p:spPr bwMode="auto">
            <a:xfrm>
              <a:off x="10362553" y="2475996"/>
              <a:ext cx="666750" cy="576739"/>
            </a:xfrm>
            <a:prstGeom prst="hexagon">
              <a:avLst/>
            </a:prstGeom>
            <a:solidFill>
              <a:srgbClr val="0078D7">
                <a:lumMod val="20000"/>
                <a:lumOff val="8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3" name="Hexagon 132"/>
            <p:cNvSpPr>
              <a:spLocks noChangeAspect="1"/>
            </p:cNvSpPr>
            <p:nvPr/>
          </p:nvSpPr>
          <p:spPr bwMode="auto">
            <a:xfrm>
              <a:off x="10920706" y="2167466"/>
              <a:ext cx="666750" cy="576739"/>
            </a:xfrm>
            <a:prstGeom prst="hexagon">
              <a:avLst/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4" name="Hexagon 133"/>
            <p:cNvSpPr>
              <a:spLocks noChangeAspect="1"/>
            </p:cNvSpPr>
            <p:nvPr/>
          </p:nvSpPr>
          <p:spPr bwMode="auto">
            <a:xfrm>
              <a:off x="10920706" y="2785532"/>
              <a:ext cx="666750" cy="576739"/>
            </a:xfrm>
            <a:prstGeom prst="hexagon">
              <a:avLst/>
            </a:prstGeom>
            <a:solidFill>
              <a:srgbClr val="0078D7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5" name="Hexagon 134"/>
            <p:cNvSpPr>
              <a:spLocks noChangeAspect="1"/>
            </p:cNvSpPr>
            <p:nvPr/>
          </p:nvSpPr>
          <p:spPr bwMode="auto">
            <a:xfrm>
              <a:off x="9804400" y="2785531"/>
              <a:ext cx="666750" cy="576739"/>
            </a:xfrm>
            <a:prstGeom prst="hexagon">
              <a:avLst/>
            </a:prstGeom>
            <a:solidFill>
              <a:srgbClr val="0078D7">
                <a:lumMod val="7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057" tIns="143245" rIns="179057" bIns="14324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2941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4050278" y="6111486"/>
            <a:ext cx="1167100" cy="614761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Azure</a:t>
            </a:r>
          </a:p>
        </p:txBody>
      </p:sp>
      <p:sp>
        <p:nvSpPr>
          <p:cNvPr id="137" name="Freeform 136"/>
          <p:cNvSpPr>
            <a:spLocks/>
          </p:cNvSpPr>
          <p:nvPr/>
        </p:nvSpPr>
        <p:spPr bwMode="auto">
          <a:xfrm>
            <a:off x="3810826" y="5058019"/>
            <a:ext cx="1755623" cy="971794"/>
          </a:xfrm>
          <a:custGeom>
            <a:avLst/>
            <a:gdLst>
              <a:gd name="T0" fmla="*/ 1662 w 2136"/>
              <a:gd name="T1" fmla="*/ 1181 h 1181"/>
              <a:gd name="T2" fmla="*/ 239 w 2136"/>
              <a:gd name="T3" fmla="*/ 1181 h 1181"/>
              <a:gd name="T4" fmla="*/ 0 w 2136"/>
              <a:gd name="T5" fmla="*/ 937 h 1181"/>
              <a:gd name="T6" fmla="*/ 181 w 2136"/>
              <a:gd name="T7" fmla="*/ 706 h 1181"/>
              <a:gd name="T8" fmla="*/ 462 w 2136"/>
              <a:gd name="T9" fmla="*/ 487 h 1181"/>
              <a:gd name="T10" fmla="*/ 974 w 2136"/>
              <a:gd name="T11" fmla="*/ 0 h 1181"/>
              <a:gd name="T12" fmla="*/ 1440 w 2136"/>
              <a:gd name="T13" fmla="*/ 294 h 1181"/>
              <a:gd name="T14" fmla="*/ 1662 w 2136"/>
              <a:gd name="T15" fmla="*/ 235 h 1181"/>
              <a:gd name="T16" fmla="*/ 2136 w 2136"/>
              <a:gd name="T17" fmla="*/ 710 h 1181"/>
              <a:gd name="T18" fmla="*/ 1662 w 2136"/>
              <a:gd name="T19" fmla="*/ 1181 h 1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36" h="1181">
                <a:moveTo>
                  <a:pt x="1662" y="1181"/>
                </a:moveTo>
                <a:cubicBezTo>
                  <a:pt x="239" y="1181"/>
                  <a:pt x="239" y="1181"/>
                  <a:pt x="239" y="1181"/>
                </a:cubicBezTo>
                <a:cubicBezTo>
                  <a:pt x="109" y="1181"/>
                  <a:pt x="0" y="1071"/>
                  <a:pt x="0" y="937"/>
                </a:cubicBezTo>
                <a:cubicBezTo>
                  <a:pt x="0" y="823"/>
                  <a:pt x="76" y="731"/>
                  <a:pt x="181" y="706"/>
                </a:cubicBezTo>
                <a:cubicBezTo>
                  <a:pt x="231" y="588"/>
                  <a:pt x="336" y="504"/>
                  <a:pt x="462" y="487"/>
                </a:cubicBezTo>
                <a:cubicBezTo>
                  <a:pt x="474" y="218"/>
                  <a:pt x="701" y="0"/>
                  <a:pt x="974" y="0"/>
                </a:cubicBezTo>
                <a:cubicBezTo>
                  <a:pt x="1175" y="0"/>
                  <a:pt x="1356" y="118"/>
                  <a:pt x="1440" y="294"/>
                </a:cubicBezTo>
                <a:cubicBezTo>
                  <a:pt x="1507" y="256"/>
                  <a:pt x="1582" y="235"/>
                  <a:pt x="1662" y="235"/>
                </a:cubicBezTo>
                <a:cubicBezTo>
                  <a:pt x="1922" y="235"/>
                  <a:pt x="2136" y="449"/>
                  <a:pt x="2136" y="710"/>
                </a:cubicBezTo>
                <a:cubicBezTo>
                  <a:pt x="2136" y="966"/>
                  <a:pt x="1922" y="1181"/>
                  <a:pt x="1662" y="1181"/>
                </a:cubicBezTo>
                <a:close/>
              </a:path>
            </a:pathLst>
          </a:custGeom>
          <a:solidFill>
            <a:srgbClr val="0078D7">
              <a:lumMod val="20000"/>
              <a:lumOff val="80000"/>
            </a:srgbClr>
          </a:solidFill>
          <a:ln>
            <a:noFill/>
          </a:ln>
        </p:spPr>
        <p:txBody>
          <a:bodyPr vert="horz" wrap="square" lIns="89528" tIns="44763" rIns="89528" bIns="44763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320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3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9500460" y="6073954"/>
            <a:ext cx="2841141" cy="620877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Other Clouds</a:t>
            </a:r>
          </a:p>
        </p:txBody>
      </p:sp>
      <p:sp>
        <p:nvSpPr>
          <p:cNvPr id="139" name="Freeform 138"/>
          <p:cNvSpPr>
            <a:spLocks/>
          </p:cNvSpPr>
          <p:nvPr/>
        </p:nvSpPr>
        <p:spPr bwMode="auto">
          <a:xfrm>
            <a:off x="9686914" y="5037538"/>
            <a:ext cx="1755623" cy="971794"/>
          </a:xfrm>
          <a:custGeom>
            <a:avLst/>
            <a:gdLst>
              <a:gd name="T0" fmla="*/ 1662 w 2136"/>
              <a:gd name="T1" fmla="*/ 1181 h 1181"/>
              <a:gd name="T2" fmla="*/ 239 w 2136"/>
              <a:gd name="T3" fmla="*/ 1181 h 1181"/>
              <a:gd name="T4" fmla="*/ 0 w 2136"/>
              <a:gd name="T5" fmla="*/ 937 h 1181"/>
              <a:gd name="T6" fmla="*/ 181 w 2136"/>
              <a:gd name="T7" fmla="*/ 706 h 1181"/>
              <a:gd name="T8" fmla="*/ 462 w 2136"/>
              <a:gd name="T9" fmla="*/ 487 h 1181"/>
              <a:gd name="T10" fmla="*/ 974 w 2136"/>
              <a:gd name="T11" fmla="*/ 0 h 1181"/>
              <a:gd name="T12" fmla="*/ 1440 w 2136"/>
              <a:gd name="T13" fmla="*/ 294 h 1181"/>
              <a:gd name="T14" fmla="*/ 1662 w 2136"/>
              <a:gd name="T15" fmla="*/ 235 h 1181"/>
              <a:gd name="T16" fmla="*/ 2136 w 2136"/>
              <a:gd name="T17" fmla="*/ 710 h 1181"/>
              <a:gd name="T18" fmla="*/ 1662 w 2136"/>
              <a:gd name="T19" fmla="*/ 1181 h 1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36" h="1181">
                <a:moveTo>
                  <a:pt x="1662" y="1181"/>
                </a:moveTo>
                <a:cubicBezTo>
                  <a:pt x="239" y="1181"/>
                  <a:pt x="239" y="1181"/>
                  <a:pt x="239" y="1181"/>
                </a:cubicBezTo>
                <a:cubicBezTo>
                  <a:pt x="109" y="1181"/>
                  <a:pt x="0" y="1071"/>
                  <a:pt x="0" y="937"/>
                </a:cubicBezTo>
                <a:cubicBezTo>
                  <a:pt x="0" y="823"/>
                  <a:pt x="76" y="731"/>
                  <a:pt x="181" y="706"/>
                </a:cubicBezTo>
                <a:cubicBezTo>
                  <a:pt x="231" y="588"/>
                  <a:pt x="336" y="504"/>
                  <a:pt x="462" y="487"/>
                </a:cubicBezTo>
                <a:cubicBezTo>
                  <a:pt x="474" y="218"/>
                  <a:pt x="701" y="0"/>
                  <a:pt x="974" y="0"/>
                </a:cubicBezTo>
                <a:cubicBezTo>
                  <a:pt x="1175" y="0"/>
                  <a:pt x="1356" y="118"/>
                  <a:pt x="1440" y="294"/>
                </a:cubicBezTo>
                <a:cubicBezTo>
                  <a:pt x="1507" y="256"/>
                  <a:pt x="1582" y="235"/>
                  <a:pt x="1662" y="235"/>
                </a:cubicBezTo>
                <a:cubicBezTo>
                  <a:pt x="1922" y="235"/>
                  <a:pt x="2136" y="449"/>
                  <a:pt x="2136" y="710"/>
                </a:cubicBezTo>
                <a:cubicBezTo>
                  <a:pt x="2136" y="966"/>
                  <a:pt x="1922" y="1181"/>
                  <a:pt x="1662" y="1181"/>
                </a:cubicBezTo>
                <a:close/>
              </a:path>
            </a:pathLst>
          </a:custGeom>
          <a:solidFill>
            <a:srgbClr val="FFC326"/>
          </a:solidFill>
          <a:ln>
            <a:noFill/>
          </a:ln>
        </p:spPr>
        <p:txBody>
          <a:bodyPr vert="horz" wrap="square" lIns="89528" tIns="44763" rIns="89528" bIns="44763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320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3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ea typeface="MS PGothic" panose="020B0600070205080204" pitchFamily="34" charset="-128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6412711" y="6073955"/>
            <a:ext cx="2511197" cy="1015693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On Premise</a:t>
            </a:r>
          </a:p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Data centers</a:t>
            </a:r>
          </a:p>
        </p:txBody>
      </p:sp>
      <p:grpSp>
        <p:nvGrpSpPr>
          <p:cNvPr id="141" name="Group 8"/>
          <p:cNvGrpSpPr>
            <a:grpSpLocks noChangeAspect="1"/>
          </p:cNvGrpSpPr>
          <p:nvPr/>
        </p:nvGrpSpPr>
        <p:grpSpPr bwMode="auto">
          <a:xfrm>
            <a:off x="6719998" y="4651427"/>
            <a:ext cx="1771583" cy="1770485"/>
            <a:chOff x="4385" y="3099"/>
            <a:chExt cx="1613" cy="1612"/>
          </a:xfrm>
        </p:grpSpPr>
        <p:sp>
          <p:nvSpPr>
            <p:cNvPr id="142" name="AutoShape 7"/>
            <p:cNvSpPr>
              <a:spLocks noChangeAspect="1" noChangeArrowheads="1" noTextEdit="1"/>
            </p:cNvSpPr>
            <p:nvPr/>
          </p:nvSpPr>
          <p:spPr bwMode="auto">
            <a:xfrm>
              <a:off x="4385" y="3099"/>
              <a:ext cx="1613" cy="16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3" name="Rectangle 9"/>
            <p:cNvSpPr>
              <a:spLocks noChangeArrowheads="1"/>
            </p:cNvSpPr>
            <p:nvPr/>
          </p:nvSpPr>
          <p:spPr bwMode="auto">
            <a:xfrm>
              <a:off x="5494" y="3463"/>
              <a:ext cx="253" cy="891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4" name="Rectangle 10"/>
            <p:cNvSpPr>
              <a:spLocks noChangeArrowheads="1"/>
            </p:cNvSpPr>
            <p:nvPr/>
          </p:nvSpPr>
          <p:spPr bwMode="auto">
            <a:xfrm>
              <a:off x="4638" y="3463"/>
              <a:ext cx="254" cy="891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5" name="Rectangle 11"/>
            <p:cNvSpPr>
              <a:spLocks noChangeArrowheads="1"/>
            </p:cNvSpPr>
            <p:nvPr/>
          </p:nvSpPr>
          <p:spPr bwMode="auto">
            <a:xfrm>
              <a:off x="4704" y="3531"/>
              <a:ext cx="314" cy="82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6" name="Rectangle 145"/>
            <p:cNvSpPr>
              <a:spLocks noChangeArrowheads="1"/>
            </p:cNvSpPr>
            <p:nvPr/>
          </p:nvSpPr>
          <p:spPr bwMode="auto">
            <a:xfrm>
              <a:off x="5367" y="3653"/>
              <a:ext cx="313" cy="701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7" name="Rectangle 13"/>
            <p:cNvSpPr>
              <a:spLocks noChangeArrowheads="1"/>
            </p:cNvSpPr>
            <p:nvPr/>
          </p:nvSpPr>
          <p:spPr bwMode="auto">
            <a:xfrm>
              <a:off x="4968" y="3779"/>
              <a:ext cx="462" cy="5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8" name="Rectangle 14"/>
            <p:cNvSpPr>
              <a:spLocks noChangeArrowheads="1"/>
            </p:cNvSpPr>
            <p:nvPr/>
          </p:nvSpPr>
          <p:spPr bwMode="auto">
            <a:xfrm>
              <a:off x="4945" y="3761"/>
              <a:ext cx="508" cy="18"/>
            </a:xfrm>
            <a:prstGeom prst="rect">
              <a:avLst/>
            </a:prstGeom>
            <a:solidFill>
              <a:srgbClr val="0078D7">
                <a:lumMod val="20000"/>
                <a:lumOff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49" name="Rectangle 15"/>
            <p:cNvSpPr>
              <a:spLocks noChangeArrowheads="1"/>
            </p:cNvSpPr>
            <p:nvPr/>
          </p:nvSpPr>
          <p:spPr bwMode="auto">
            <a:xfrm>
              <a:off x="5222" y="4238"/>
              <a:ext cx="61" cy="116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0" name="Rectangle 16"/>
            <p:cNvSpPr>
              <a:spLocks noChangeArrowheads="1"/>
            </p:cNvSpPr>
            <p:nvPr/>
          </p:nvSpPr>
          <p:spPr bwMode="auto">
            <a:xfrm>
              <a:off x="5117" y="4238"/>
              <a:ext cx="61" cy="116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1" name="Rectangle 17"/>
            <p:cNvSpPr>
              <a:spLocks noChangeArrowheads="1"/>
            </p:cNvSpPr>
            <p:nvPr/>
          </p:nvSpPr>
          <p:spPr bwMode="auto">
            <a:xfrm>
              <a:off x="5014" y="3831"/>
              <a:ext cx="372" cy="59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2" name="Rectangle 18"/>
            <p:cNvSpPr>
              <a:spLocks noChangeArrowheads="1"/>
            </p:cNvSpPr>
            <p:nvPr/>
          </p:nvSpPr>
          <p:spPr bwMode="auto">
            <a:xfrm>
              <a:off x="5014" y="3934"/>
              <a:ext cx="372" cy="59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3" name="Rectangle 19"/>
            <p:cNvSpPr>
              <a:spLocks noChangeArrowheads="1"/>
            </p:cNvSpPr>
            <p:nvPr/>
          </p:nvSpPr>
          <p:spPr bwMode="auto">
            <a:xfrm>
              <a:off x="5014" y="4038"/>
              <a:ext cx="372" cy="60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4" name="Rectangle 20"/>
            <p:cNvSpPr>
              <a:spLocks noChangeArrowheads="1"/>
            </p:cNvSpPr>
            <p:nvPr/>
          </p:nvSpPr>
          <p:spPr bwMode="auto">
            <a:xfrm>
              <a:off x="5014" y="4141"/>
              <a:ext cx="372" cy="61"/>
            </a:xfrm>
            <a:prstGeom prst="rect">
              <a:avLst/>
            </a:prstGeom>
            <a:solidFill>
              <a:srgbClr val="0078D7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55" name="Rectangle 21"/>
            <p:cNvSpPr>
              <a:spLocks noChangeArrowheads="1"/>
            </p:cNvSpPr>
            <p:nvPr/>
          </p:nvSpPr>
          <p:spPr bwMode="auto">
            <a:xfrm>
              <a:off x="5043" y="3689"/>
              <a:ext cx="179" cy="72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9528" tIns="44763" rIns="89528" bIns="4476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3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3" b="1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156" name="TextBox 155"/>
          <p:cNvSpPr txBox="1"/>
          <p:nvPr/>
        </p:nvSpPr>
        <p:spPr>
          <a:xfrm>
            <a:off x="782436" y="2982296"/>
            <a:ext cx="1881474" cy="909329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Lifecycle</a:t>
            </a:r>
          </a:p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Management</a:t>
            </a:r>
          </a:p>
        </p:txBody>
      </p:sp>
      <p:sp>
        <p:nvSpPr>
          <p:cNvPr id="157" name="TextBox 156"/>
          <p:cNvSpPr txBox="1"/>
          <p:nvPr/>
        </p:nvSpPr>
        <p:spPr>
          <a:xfrm>
            <a:off x="3887151" y="3146971"/>
            <a:ext cx="1915934" cy="560837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Orchestration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9788643" y="2990369"/>
            <a:ext cx="1915934" cy="909329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Auto</a:t>
            </a:r>
          </a:p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scaling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2430561" y="3006039"/>
            <a:ext cx="1623593" cy="842703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Always On</a:t>
            </a:r>
            <a:b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</a:b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Availability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8524029" y="3003453"/>
            <a:ext cx="2036060" cy="832385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Dev &amp; Ops Tooling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5509755" y="3000568"/>
            <a:ext cx="1886585" cy="832385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Programming Models</a:t>
            </a:r>
          </a:p>
        </p:txBody>
      </p:sp>
      <p:sp>
        <p:nvSpPr>
          <p:cNvPr id="162" name="Title 2"/>
          <p:cNvSpPr txBox="1">
            <a:spLocks/>
          </p:cNvSpPr>
          <p:nvPr/>
        </p:nvSpPr>
        <p:spPr>
          <a:xfrm>
            <a:off x="342059" y="275371"/>
            <a:ext cx="11655840" cy="899537"/>
          </a:xfrm>
          <a:prstGeom prst="rect">
            <a:avLst/>
          </a:prstGeom>
        </p:spPr>
        <p:txBody>
          <a:bodyPr vert="horz" wrap="square" lIns="143428" tIns="89642" rIns="143428" bIns="8964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5" b="0" i="0" u="none" strike="noStrike" kern="1200" cap="none" spc="-102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Segoe UI" pitchFamily="34" charset="0"/>
              </a:rPr>
              <a:t>Azure Service Fabric</a:t>
            </a:r>
          </a:p>
        </p:txBody>
      </p:sp>
      <p:pic>
        <p:nvPicPr>
          <p:cNvPr id="163" name="Picture 162" descr="2073251155_0451f31674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5389" y="5130410"/>
            <a:ext cx="1264129" cy="1019479"/>
          </a:xfrm>
          <a:prstGeom prst="rect">
            <a:avLst/>
          </a:prstGeom>
          <a:noFill/>
        </p:spPr>
      </p:pic>
      <p:sp>
        <p:nvSpPr>
          <p:cNvPr id="164" name="TextBox 163"/>
          <p:cNvSpPr txBox="1"/>
          <p:nvPr/>
        </p:nvSpPr>
        <p:spPr>
          <a:xfrm>
            <a:off x="975832" y="6196771"/>
            <a:ext cx="2126188" cy="602727"/>
          </a:xfrm>
          <a:prstGeom prst="rect">
            <a:avLst/>
          </a:prstGeom>
          <a:noFill/>
        </p:spPr>
        <p:txBody>
          <a:bodyPr wrap="square" lIns="175537" tIns="140429" rIns="175537" bIns="140429" rtlCol="0">
            <a:spAutoFit/>
          </a:bodyPr>
          <a:lstStyle/>
          <a:p>
            <a:pPr marL="0" marR="0" lvl="0" indent="0" defTabSz="89521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75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4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rPr>
              <a:t>Dev Box</a:t>
            </a:r>
          </a:p>
        </p:txBody>
      </p:sp>
      <p:pic>
        <p:nvPicPr>
          <p:cNvPr id="224" name="Picture 2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649" y="3973171"/>
            <a:ext cx="643542" cy="70997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5097" y="3958255"/>
            <a:ext cx="758651" cy="905323"/>
          </a:xfrm>
          <a:prstGeom prst="rect">
            <a:avLst/>
          </a:prstGeom>
        </p:spPr>
      </p:pic>
      <p:sp>
        <p:nvSpPr>
          <p:cNvPr id="228" name="TextBox 227"/>
          <p:cNvSpPr txBox="1"/>
          <p:nvPr/>
        </p:nvSpPr>
        <p:spPr>
          <a:xfrm>
            <a:off x="7056873" y="3017994"/>
            <a:ext cx="1915934" cy="832385"/>
          </a:xfrm>
          <a:prstGeom prst="rect">
            <a:avLst/>
          </a:prstGeom>
          <a:noFill/>
        </p:spPr>
        <p:txBody>
          <a:bodyPr wrap="square" lIns="179057" tIns="143245" rIns="179057" bIns="143245" rtlCol="0">
            <a:spAutoFit/>
          </a:bodyPr>
          <a:lstStyle/>
          <a:p>
            <a:pPr marL="0" marR="0" lvl="0" indent="0" algn="ctr" defTabSz="91320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61" b="0" i="0" u="none" strike="noStrike" kern="0" cap="none" spc="0" normalizeH="0" baseline="0" noProof="0">
                <a:ln>
                  <a:noFill/>
                </a:ln>
                <a:gradFill>
                  <a:gsLst>
                    <a:gs pos="12097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rPr>
              <a:t>Health &amp; Monitoring</a:t>
            </a:r>
          </a:p>
        </p:txBody>
      </p:sp>
    </p:spTree>
    <p:extLst>
      <p:ext uri="{BB962C8B-B14F-4D97-AF65-F5344CB8AC3E}">
        <p14:creationId xmlns:p14="http://schemas.microsoft.com/office/powerpoint/2010/main" val="16441463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356477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pain points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274639" y="1058862"/>
          <a:ext cx="11963398" cy="563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 1"/>
          <p:cNvSpPr/>
          <p:nvPr/>
        </p:nvSpPr>
        <p:spPr>
          <a:xfrm>
            <a:off x="8383873" y="6436052"/>
            <a:ext cx="37803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Source: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http://</a:t>
            </a: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www.slideshare.net</a:t>
            </a: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/</a:t>
            </a: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dotCloud</a:t>
            </a: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/why-</a:t>
            </a:r>
            <a:r>
              <a:rPr kumimoji="0" lang="en-US" sz="1400" b="0" i="0" u="none" strike="noStrike" kern="0" cap="none" spc="0" normalizeH="0" baseline="0" noProof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docker</a:t>
            </a: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866416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/>
          <p:cNvSpPr/>
          <p:nvPr/>
        </p:nvSpPr>
        <p:spPr bwMode="auto">
          <a:xfrm>
            <a:off x="6749592" y="0"/>
            <a:ext cx="5686883" cy="6994525"/>
          </a:xfrm>
          <a:prstGeom prst="rect">
            <a:avLst/>
          </a:prstGeom>
          <a:solidFill>
            <a:schemeClr val="tx1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Balance of</a:t>
            </a:r>
            <a:br>
              <a:rPr lang="en-US" dirty="0"/>
            </a:br>
            <a:r>
              <a:rPr lang="en-US" dirty="0"/>
              <a:t>responsibility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639" y="1986815"/>
            <a:ext cx="5908321" cy="4047502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Balance of control and responsibility depends on the category of the service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MOVE-IN READY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73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Use immediately with minimal configuration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SOME ASSEMBLY REQUIRED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73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Existing services are a starting point, with additional configuration for a custom fit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BUILD FROM THE GROUND UP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73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Building blocks, create your own solution or apps from scratch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066414" y="544224"/>
          <a:ext cx="5044070" cy="52389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65150">
                  <a:extLst>
                    <a:ext uri="{9D8B030D-6E8A-4147-A177-3AD203B41FA5}">
                      <a16:colId xmlns:a16="http://schemas.microsoft.com/office/drawing/2014/main" val="2544153837"/>
                    </a:ext>
                  </a:extLst>
                </a:gridCol>
                <a:gridCol w="923636">
                  <a:extLst>
                    <a:ext uri="{9D8B030D-6E8A-4147-A177-3AD203B41FA5}">
                      <a16:colId xmlns:a16="http://schemas.microsoft.com/office/drawing/2014/main" val="3937659814"/>
                    </a:ext>
                  </a:extLst>
                </a:gridCol>
                <a:gridCol w="655782">
                  <a:extLst>
                    <a:ext uri="{9D8B030D-6E8A-4147-A177-3AD203B41FA5}">
                      <a16:colId xmlns:a16="http://schemas.microsoft.com/office/drawing/2014/main" val="2750310453"/>
                    </a:ext>
                  </a:extLst>
                </a:gridCol>
                <a:gridCol w="729673">
                  <a:extLst>
                    <a:ext uri="{9D8B030D-6E8A-4147-A177-3AD203B41FA5}">
                      <a16:colId xmlns:a16="http://schemas.microsoft.com/office/drawing/2014/main" val="1063817949"/>
                    </a:ext>
                  </a:extLst>
                </a:gridCol>
                <a:gridCol w="869829">
                  <a:extLst>
                    <a:ext uri="{9D8B030D-6E8A-4147-A177-3AD203B41FA5}">
                      <a16:colId xmlns:a16="http://schemas.microsoft.com/office/drawing/2014/main" val="449148099"/>
                    </a:ext>
                  </a:extLst>
                </a:gridCol>
              </a:tblGrid>
              <a:tr h="366628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Responsibility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On-</a:t>
                      </a:r>
                      <a:r>
                        <a:rPr lang="en-US" sz="1400" b="0" dirty="0" err="1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Prem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IaaS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PaaS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SaaS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694766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Applications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920690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753268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Runtime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960191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Middleware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098919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O/S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666371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Virtualization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277180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Servers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673154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Storage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216785"/>
                  </a:ext>
                </a:extLst>
              </a:tr>
              <a:tr h="541372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Networking</a:t>
                      </a:r>
                    </a:p>
                  </a:txBody>
                  <a:tcPr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714135"/>
                  </a:ext>
                </a:extLst>
              </a:tr>
            </a:tbl>
          </a:graphicData>
        </a:graphic>
      </p:graphicFrame>
      <p:grpSp>
        <p:nvGrpSpPr>
          <p:cNvPr id="49" name="Group 48"/>
          <p:cNvGrpSpPr/>
          <p:nvPr/>
        </p:nvGrpSpPr>
        <p:grpSpPr>
          <a:xfrm>
            <a:off x="11310058" y="1049587"/>
            <a:ext cx="457201" cy="4734008"/>
            <a:chOff x="9027714" y="1049587"/>
            <a:chExt cx="457201" cy="4734008"/>
          </a:xfrm>
        </p:grpSpPr>
        <p:sp>
          <p:nvSpPr>
            <p:cNvPr id="7" name="Rectangle 6"/>
            <p:cNvSpPr/>
            <p:nvPr/>
          </p:nvSpPr>
          <p:spPr bwMode="auto">
            <a:xfrm>
              <a:off x="9027715" y="1049587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9027715" y="1584188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9027715" y="2118789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9027715" y="2653390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9027715" y="3187991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9027715" y="3722592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9027715" y="4257193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9027715" y="4791794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9027714" y="5326395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623205" y="1049587"/>
            <a:ext cx="457200" cy="4734008"/>
            <a:chOff x="9691654" y="1049587"/>
            <a:chExt cx="457200" cy="4734008"/>
          </a:xfrm>
        </p:grpSpPr>
        <p:sp>
          <p:nvSpPr>
            <p:cNvPr id="8" name="Rectangle 7"/>
            <p:cNvSpPr/>
            <p:nvPr/>
          </p:nvSpPr>
          <p:spPr bwMode="auto">
            <a:xfrm>
              <a:off x="9691654" y="1049587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9691654" y="1584188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9691654" y="2118789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9691654" y="2653390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9691654" y="3187991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9691654" y="3722592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9691654" y="4257193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9691654" y="4791794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9691654" y="5326395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9927769" y="1049587"/>
            <a:ext cx="465783" cy="4733613"/>
            <a:chOff x="10608689" y="1049587"/>
            <a:chExt cx="465783" cy="4733613"/>
          </a:xfrm>
        </p:grpSpPr>
        <p:sp>
          <p:nvSpPr>
            <p:cNvPr id="9" name="Rectangle 8"/>
            <p:cNvSpPr/>
            <p:nvPr/>
          </p:nvSpPr>
          <p:spPr bwMode="auto">
            <a:xfrm>
              <a:off x="10608689" y="1049587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0608689" y="1584139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0608689" y="2118691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0608689" y="2653243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10608689" y="3187795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10608689" y="3722347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10608689" y="4256899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10608689" y="4791451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10617272" y="5326000"/>
              <a:ext cx="457200" cy="45720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9240916" y="1049587"/>
            <a:ext cx="457200" cy="4733613"/>
            <a:chOff x="11310059" y="1049587"/>
            <a:chExt cx="457200" cy="4733613"/>
          </a:xfrm>
        </p:grpSpPr>
        <p:sp>
          <p:nvSpPr>
            <p:cNvPr id="10" name="Rectangle 9"/>
            <p:cNvSpPr/>
            <p:nvPr/>
          </p:nvSpPr>
          <p:spPr bwMode="auto">
            <a:xfrm>
              <a:off x="11310059" y="1049587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1310059" y="1584139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11310059" y="2118691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1310059" y="2653243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1310059" y="3187795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11310059" y="3722347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1310059" y="4256899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11310059" y="4791451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11310059" y="5326000"/>
              <a:ext cx="457200" cy="45720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0652747" y="6083470"/>
            <a:ext cx="1402739" cy="517065"/>
            <a:chOff x="9205950" y="5966176"/>
            <a:chExt cx="1402739" cy="517065"/>
          </a:xfrm>
        </p:grpSpPr>
        <p:sp>
          <p:nvSpPr>
            <p:cNvPr id="54" name="Rectangle 53"/>
            <p:cNvSpPr/>
            <p:nvPr/>
          </p:nvSpPr>
          <p:spPr bwMode="auto">
            <a:xfrm>
              <a:off x="9205950" y="6071863"/>
              <a:ext cx="274320" cy="274320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9381237" y="5966176"/>
              <a:ext cx="1227452" cy="51706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Microsoft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9240916" y="6083470"/>
            <a:ext cx="1389181" cy="517065"/>
            <a:chOff x="10595131" y="5966176"/>
            <a:chExt cx="1389181" cy="517065"/>
          </a:xfrm>
        </p:grpSpPr>
        <p:sp>
          <p:nvSpPr>
            <p:cNvPr id="56" name="Rectangle 55"/>
            <p:cNvSpPr/>
            <p:nvPr/>
          </p:nvSpPr>
          <p:spPr bwMode="auto">
            <a:xfrm>
              <a:off x="10595131" y="6071862"/>
              <a:ext cx="274320" cy="274320"/>
            </a:xfrm>
            <a:prstGeom prst="rect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742947" y="5966176"/>
              <a:ext cx="1241365" cy="51706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Customer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4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164" y="3263900"/>
            <a:ext cx="7226513" cy="3530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just Virtualize?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86847" y="1089201"/>
          <a:ext cx="10436754" cy="2174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1682320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container revolution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306103" y="1750580"/>
            <a:ext cx="1592230" cy="960220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marL="0" marR="0" lvl="0" indent="0" algn="ctr" defTabSz="914224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Virtual machine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538763" y="4208239"/>
            <a:ext cx="4525844" cy="1917949"/>
            <a:chOff x="7538763" y="4208239"/>
            <a:chExt cx="4525844" cy="1917949"/>
          </a:xfrm>
        </p:grpSpPr>
        <p:sp>
          <p:nvSpPr>
            <p:cNvPr id="7" name="TextBox 6"/>
            <p:cNvSpPr txBox="1"/>
            <p:nvPr/>
          </p:nvSpPr>
          <p:spPr>
            <a:xfrm>
              <a:off x="10139828" y="5358035"/>
              <a:ext cx="1924779" cy="634440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algn="ctr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Containers</a:t>
              </a:r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7538763" y="4208239"/>
              <a:ext cx="2081411" cy="1917949"/>
              <a:chOff x="7793848" y="3705726"/>
              <a:chExt cx="2601435" cy="2397134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artisticPaintBrush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793848" y="3705726"/>
                <a:ext cx="2601435" cy="2397134"/>
              </a:xfrm>
              <a:prstGeom prst="rect">
                <a:avLst/>
              </a:prstGeom>
            </p:spPr>
          </p:pic>
          <p:grpSp>
            <p:nvGrpSpPr>
              <p:cNvPr id="154" name="Group 153"/>
              <p:cNvGrpSpPr/>
              <p:nvPr/>
            </p:nvGrpSpPr>
            <p:grpSpPr>
              <a:xfrm>
                <a:off x="8061554" y="4035051"/>
                <a:ext cx="2080335" cy="1251627"/>
                <a:chOff x="7438653" y="929622"/>
                <a:chExt cx="2080335" cy="1251627"/>
              </a:xfrm>
            </p:grpSpPr>
            <p:grpSp>
              <p:nvGrpSpPr>
                <p:cNvPr id="54" name="Group 53"/>
                <p:cNvGrpSpPr/>
                <p:nvPr/>
              </p:nvGrpSpPr>
              <p:grpSpPr>
                <a:xfrm>
                  <a:off x="8267361" y="929622"/>
                  <a:ext cx="1251627" cy="1251627"/>
                  <a:chOff x="2401519" y="3796294"/>
                  <a:chExt cx="1251627" cy="1251627"/>
                </a:xfrm>
                <a:solidFill>
                  <a:srgbClr val="00BBF1"/>
                </a:solidFill>
              </p:grpSpPr>
              <p:sp>
                <p:nvSpPr>
                  <p:cNvPr id="91" name="Rectangle 90"/>
                  <p:cNvSpPr/>
                  <p:nvPr/>
                </p:nvSpPr>
                <p:spPr bwMode="auto">
                  <a:xfrm>
                    <a:off x="2408208" y="3803325"/>
                    <a:ext cx="1238250" cy="1238250"/>
                  </a:xfrm>
                  <a:prstGeom prst="rect">
                    <a:avLst/>
                  </a:prstGeom>
                  <a:grpFill/>
                  <a:ln w="38100" cap="flat" cmpd="sng" algn="ctr">
                    <a:solidFill>
                      <a:srgbClr val="FFFFFF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293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grpSp>
                <p:nvGrpSpPr>
                  <p:cNvPr id="92" name="Group 91"/>
                  <p:cNvGrpSpPr/>
                  <p:nvPr/>
                </p:nvGrpSpPr>
                <p:grpSpPr>
                  <a:xfrm rot="5400000">
                    <a:off x="2826165" y="3789948"/>
                    <a:ext cx="402336" cy="1251627"/>
                    <a:chOff x="2838275" y="3789948"/>
                    <a:chExt cx="402336" cy="1194231"/>
                  </a:xfrm>
                  <a:grpFill/>
                </p:grpSpPr>
                <p:cxnSp>
                  <p:nvCxnSpPr>
                    <p:cNvPr id="96" name="Straight Connector 95"/>
                    <p:cNvCxnSpPr/>
                    <p:nvPr/>
                  </p:nvCxnSpPr>
                  <p:spPr>
                    <a:xfrm>
                      <a:off x="2838275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  <p:cxnSp>
                  <p:nvCxnSpPr>
                    <p:cNvPr id="97" name="Straight Connector 96"/>
                    <p:cNvCxnSpPr/>
                    <p:nvPr/>
                  </p:nvCxnSpPr>
                  <p:spPr>
                    <a:xfrm>
                      <a:off x="3240611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</p:grpSp>
              <p:grpSp>
                <p:nvGrpSpPr>
                  <p:cNvPr id="93" name="Group 92"/>
                  <p:cNvGrpSpPr/>
                  <p:nvPr/>
                </p:nvGrpSpPr>
                <p:grpSpPr>
                  <a:xfrm>
                    <a:off x="2826165" y="3796294"/>
                    <a:ext cx="402336" cy="1251627"/>
                    <a:chOff x="2838275" y="3789948"/>
                    <a:chExt cx="402336" cy="1194231"/>
                  </a:xfrm>
                  <a:grpFill/>
                </p:grpSpPr>
                <p:cxnSp>
                  <p:nvCxnSpPr>
                    <p:cNvPr id="94" name="Straight Connector 93"/>
                    <p:cNvCxnSpPr/>
                    <p:nvPr/>
                  </p:nvCxnSpPr>
                  <p:spPr>
                    <a:xfrm>
                      <a:off x="2838275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  <p:cxnSp>
                  <p:nvCxnSpPr>
                    <p:cNvPr id="95" name="Straight Connector 94"/>
                    <p:cNvCxnSpPr/>
                    <p:nvPr/>
                  </p:nvCxnSpPr>
                  <p:spPr>
                    <a:xfrm>
                      <a:off x="3240611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</p:grpSp>
            </p:grpSp>
            <p:grpSp>
              <p:nvGrpSpPr>
                <p:cNvPr id="55" name="Group 54"/>
                <p:cNvGrpSpPr/>
                <p:nvPr/>
              </p:nvGrpSpPr>
              <p:grpSpPr>
                <a:xfrm>
                  <a:off x="8393804" y="103247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88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9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90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56" name="Group 55"/>
                <p:cNvGrpSpPr/>
                <p:nvPr/>
              </p:nvGrpSpPr>
              <p:grpSpPr>
                <a:xfrm>
                  <a:off x="8805917" y="103247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85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6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7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57" name="Group 56"/>
                <p:cNvGrpSpPr/>
                <p:nvPr/>
              </p:nvGrpSpPr>
              <p:grpSpPr>
                <a:xfrm>
                  <a:off x="9216692" y="103247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82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3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4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58" name="Group 57"/>
                <p:cNvGrpSpPr/>
                <p:nvPr/>
              </p:nvGrpSpPr>
              <p:grpSpPr>
                <a:xfrm>
                  <a:off x="8393804" y="1423983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79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0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81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59" name="Group 58"/>
                <p:cNvGrpSpPr/>
                <p:nvPr/>
              </p:nvGrpSpPr>
              <p:grpSpPr>
                <a:xfrm>
                  <a:off x="8805917" y="1423983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76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9216692" y="1423983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73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4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5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61" name="Group 60"/>
                <p:cNvGrpSpPr/>
                <p:nvPr/>
              </p:nvGrpSpPr>
              <p:grpSpPr>
                <a:xfrm>
                  <a:off x="8393804" y="1862196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70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1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2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62" name="Group 61"/>
                <p:cNvGrpSpPr/>
                <p:nvPr/>
              </p:nvGrpSpPr>
              <p:grpSpPr>
                <a:xfrm>
                  <a:off x="8805917" y="1862196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67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68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69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63" name="Group 62"/>
                <p:cNvGrpSpPr/>
                <p:nvPr/>
              </p:nvGrpSpPr>
              <p:grpSpPr>
                <a:xfrm>
                  <a:off x="9216692" y="1862196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64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65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66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98" name="Group 97"/>
                <p:cNvGrpSpPr/>
                <p:nvPr/>
              </p:nvGrpSpPr>
              <p:grpSpPr>
                <a:xfrm>
                  <a:off x="7438653" y="929622"/>
                  <a:ext cx="1251627" cy="1251627"/>
                  <a:chOff x="2401519" y="3796294"/>
                  <a:chExt cx="1251627" cy="1251627"/>
                </a:xfrm>
                <a:solidFill>
                  <a:srgbClr val="00BBF1"/>
                </a:solidFill>
              </p:grpSpPr>
              <p:sp>
                <p:nvSpPr>
                  <p:cNvPr id="99" name="Rectangle 98"/>
                  <p:cNvSpPr/>
                  <p:nvPr/>
                </p:nvSpPr>
                <p:spPr bwMode="auto">
                  <a:xfrm>
                    <a:off x="2408208" y="3803325"/>
                    <a:ext cx="1238250" cy="1238250"/>
                  </a:xfrm>
                  <a:prstGeom prst="rect">
                    <a:avLst/>
                  </a:prstGeom>
                  <a:grpFill/>
                  <a:ln w="38100" cap="flat" cmpd="sng" algn="ctr">
                    <a:solidFill>
                      <a:srgbClr val="FFFFFF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293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grpSp>
                <p:nvGrpSpPr>
                  <p:cNvPr id="100" name="Group 99"/>
                  <p:cNvGrpSpPr/>
                  <p:nvPr/>
                </p:nvGrpSpPr>
                <p:grpSpPr>
                  <a:xfrm rot="5400000">
                    <a:off x="2826165" y="3789948"/>
                    <a:ext cx="402336" cy="1251627"/>
                    <a:chOff x="2838275" y="3789948"/>
                    <a:chExt cx="402336" cy="1194231"/>
                  </a:xfrm>
                  <a:grpFill/>
                </p:grpSpPr>
                <p:cxnSp>
                  <p:nvCxnSpPr>
                    <p:cNvPr id="104" name="Straight Connector 103"/>
                    <p:cNvCxnSpPr/>
                    <p:nvPr/>
                  </p:nvCxnSpPr>
                  <p:spPr>
                    <a:xfrm>
                      <a:off x="2838275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  <p:cxnSp>
                  <p:nvCxnSpPr>
                    <p:cNvPr id="105" name="Straight Connector 104"/>
                    <p:cNvCxnSpPr/>
                    <p:nvPr/>
                  </p:nvCxnSpPr>
                  <p:spPr>
                    <a:xfrm>
                      <a:off x="3240611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</p:grpSp>
              <p:grpSp>
                <p:nvGrpSpPr>
                  <p:cNvPr id="101" name="Group 100"/>
                  <p:cNvGrpSpPr/>
                  <p:nvPr/>
                </p:nvGrpSpPr>
                <p:grpSpPr>
                  <a:xfrm>
                    <a:off x="2826165" y="3796294"/>
                    <a:ext cx="402336" cy="1251627"/>
                    <a:chOff x="2838275" y="3789948"/>
                    <a:chExt cx="402336" cy="1194231"/>
                  </a:xfrm>
                  <a:grpFill/>
                </p:grpSpPr>
                <p:cxnSp>
                  <p:nvCxnSpPr>
                    <p:cNvPr id="102" name="Straight Connector 101"/>
                    <p:cNvCxnSpPr/>
                    <p:nvPr/>
                  </p:nvCxnSpPr>
                  <p:spPr>
                    <a:xfrm>
                      <a:off x="2838275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  <p:cxnSp>
                  <p:nvCxnSpPr>
                    <p:cNvPr id="103" name="Straight Connector 102"/>
                    <p:cNvCxnSpPr/>
                    <p:nvPr/>
                  </p:nvCxnSpPr>
                  <p:spPr>
                    <a:xfrm>
                      <a:off x="3240611" y="3789948"/>
                      <a:ext cx="0" cy="1194231"/>
                    </a:xfrm>
                    <a:prstGeom prst="line">
                      <a:avLst/>
                    </a:prstGeom>
                    <a:grpFill/>
                    <a:ln w="38100" cap="flat" cmpd="sng" algn="ctr">
                      <a:solidFill>
                        <a:srgbClr val="FFFFFF"/>
                      </a:solidFill>
                      <a:prstDash val="solid"/>
                      <a:headEnd type="none"/>
                      <a:tailEnd type="none"/>
                    </a:ln>
                    <a:effectLst/>
                  </p:spPr>
                </p:cxnSp>
              </p:grpSp>
            </p:grpSp>
            <p:grpSp>
              <p:nvGrpSpPr>
                <p:cNvPr id="106" name="Group 105"/>
                <p:cNvGrpSpPr/>
                <p:nvPr/>
              </p:nvGrpSpPr>
              <p:grpSpPr>
                <a:xfrm>
                  <a:off x="7969086" y="1034758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07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8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09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10" name="Group 109"/>
                <p:cNvGrpSpPr/>
                <p:nvPr/>
              </p:nvGrpSpPr>
              <p:grpSpPr>
                <a:xfrm>
                  <a:off x="8381199" y="1034758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11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2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3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14" name="Group 113"/>
                <p:cNvGrpSpPr/>
                <p:nvPr/>
              </p:nvGrpSpPr>
              <p:grpSpPr>
                <a:xfrm>
                  <a:off x="8791974" y="1034758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15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6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17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18" name="Group 117"/>
                <p:cNvGrpSpPr/>
                <p:nvPr/>
              </p:nvGrpSpPr>
              <p:grpSpPr>
                <a:xfrm>
                  <a:off x="7969086" y="1426269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19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0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1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22" name="Group 121"/>
                <p:cNvGrpSpPr/>
                <p:nvPr/>
              </p:nvGrpSpPr>
              <p:grpSpPr>
                <a:xfrm>
                  <a:off x="8381199" y="1426269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23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4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5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8791974" y="1426269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27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8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29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30" name="Group 129"/>
                <p:cNvGrpSpPr/>
                <p:nvPr/>
              </p:nvGrpSpPr>
              <p:grpSpPr>
                <a:xfrm>
                  <a:off x="7969086" y="186448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31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32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33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34" name="Group 133"/>
                <p:cNvGrpSpPr/>
                <p:nvPr/>
              </p:nvGrpSpPr>
              <p:grpSpPr>
                <a:xfrm>
                  <a:off x="8381199" y="186448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35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36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37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38" name="Group 137"/>
                <p:cNvGrpSpPr/>
                <p:nvPr/>
              </p:nvGrpSpPr>
              <p:grpSpPr>
                <a:xfrm>
                  <a:off x="8791974" y="1864482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39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0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1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42" name="Group 141"/>
                <p:cNvGrpSpPr/>
                <p:nvPr/>
              </p:nvGrpSpPr>
              <p:grpSpPr>
                <a:xfrm>
                  <a:off x="7564275" y="1042255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43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4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5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46" name="Group 145"/>
                <p:cNvGrpSpPr/>
                <p:nvPr/>
              </p:nvGrpSpPr>
              <p:grpSpPr>
                <a:xfrm>
                  <a:off x="7564275" y="1433766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47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8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49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50" name="Group 149"/>
                <p:cNvGrpSpPr/>
                <p:nvPr/>
              </p:nvGrpSpPr>
              <p:grpSpPr>
                <a:xfrm>
                  <a:off x="7564275" y="1871979"/>
                  <a:ext cx="195714" cy="219632"/>
                  <a:chOff x="2304394" y="2806764"/>
                  <a:chExt cx="203894" cy="228812"/>
                </a:xfrm>
                <a:solidFill>
                  <a:srgbClr val="002060"/>
                </a:solidFill>
              </p:grpSpPr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2313456" y="2806764"/>
                    <a:ext cx="185769" cy="106478"/>
                  </a:xfrm>
                  <a:custGeom>
                    <a:avLst/>
                    <a:gdLst>
                      <a:gd name="T0" fmla="*/ 82 w 82"/>
                      <a:gd name="T1" fmla="*/ 23 h 47"/>
                      <a:gd name="T2" fmla="*/ 41 w 82"/>
                      <a:gd name="T3" fmla="*/ 0 h 47"/>
                      <a:gd name="T4" fmla="*/ 0 w 82"/>
                      <a:gd name="T5" fmla="*/ 23 h 47"/>
                      <a:gd name="T6" fmla="*/ 0 w 82"/>
                      <a:gd name="T7" fmla="*/ 24 h 47"/>
                      <a:gd name="T8" fmla="*/ 41 w 82"/>
                      <a:gd name="T9" fmla="*/ 47 h 47"/>
                      <a:gd name="T10" fmla="*/ 82 w 82"/>
                      <a:gd name="T11" fmla="*/ 24 h 47"/>
                      <a:gd name="T12" fmla="*/ 82 w 82"/>
                      <a:gd name="T13" fmla="*/ 23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47">
                        <a:moveTo>
                          <a:pt x="82" y="23"/>
                        </a:moveTo>
                        <a:lnTo>
                          <a:pt x="41" y="0"/>
                        </a:lnTo>
                        <a:lnTo>
                          <a:pt x="0" y="23"/>
                        </a:lnTo>
                        <a:lnTo>
                          <a:pt x="0" y="24"/>
                        </a:lnTo>
                        <a:lnTo>
                          <a:pt x="41" y="47"/>
                        </a:lnTo>
                        <a:lnTo>
                          <a:pt x="82" y="24"/>
                        </a:lnTo>
                        <a:lnTo>
                          <a:pt x="82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2415403" y="2876993"/>
                    <a:ext cx="92885" cy="158583"/>
                  </a:xfrm>
                  <a:custGeom>
                    <a:avLst/>
                    <a:gdLst>
                      <a:gd name="T0" fmla="*/ 0 w 41"/>
                      <a:gd name="T1" fmla="*/ 23 h 70"/>
                      <a:gd name="T2" fmla="*/ 0 w 41"/>
                      <a:gd name="T3" fmla="*/ 70 h 70"/>
                      <a:gd name="T4" fmla="*/ 41 w 41"/>
                      <a:gd name="T5" fmla="*/ 47 h 70"/>
                      <a:gd name="T6" fmla="*/ 41 w 41"/>
                      <a:gd name="T7" fmla="*/ 0 h 70"/>
                      <a:gd name="T8" fmla="*/ 0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0" y="23"/>
                        </a:moveTo>
                        <a:lnTo>
                          <a:pt x="0" y="70"/>
                        </a:lnTo>
                        <a:lnTo>
                          <a:pt x="41" y="47"/>
                        </a:lnTo>
                        <a:lnTo>
                          <a:pt x="41" y="0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53" name="Freeform 8"/>
                  <p:cNvSpPr>
                    <a:spLocks/>
                  </p:cNvSpPr>
                  <p:nvPr/>
                </p:nvSpPr>
                <p:spPr bwMode="auto">
                  <a:xfrm>
                    <a:off x="2304394" y="2876993"/>
                    <a:ext cx="92885" cy="158583"/>
                  </a:xfrm>
                  <a:custGeom>
                    <a:avLst/>
                    <a:gdLst>
                      <a:gd name="T0" fmla="*/ 41 w 41"/>
                      <a:gd name="T1" fmla="*/ 23 h 70"/>
                      <a:gd name="T2" fmla="*/ 0 w 41"/>
                      <a:gd name="T3" fmla="*/ 0 h 70"/>
                      <a:gd name="T4" fmla="*/ 0 w 41"/>
                      <a:gd name="T5" fmla="*/ 47 h 70"/>
                      <a:gd name="T6" fmla="*/ 41 w 41"/>
                      <a:gd name="T7" fmla="*/ 70 h 70"/>
                      <a:gd name="T8" fmla="*/ 41 w 41"/>
                      <a:gd name="T9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" h="70">
                        <a:moveTo>
                          <a:pt x="41" y="23"/>
                        </a:moveTo>
                        <a:lnTo>
                          <a:pt x="0" y="0"/>
                        </a:lnTo>
                        <a:lnTo>
                          <a:pt x="0" y="47"/>
                        </a:lnTo>
                        <a:lnTo>
                          <a:pt x="41" y="70"/>
                        </a:lnTo>
                        <a:lnTo>
                          <a:pt x="41" y="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3256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</p:grpSp>
        </p:grpSp>
        <p:sp>
          <p:nvSpPr>
            <p:cNvPr id="157" name="TextBox 156"/>
            <p:cNvSpPr txBox="1"/>
            <p:nvPr/>
          </p:nvSpPr>
          <p:spPr>
            <a:xfrm>
              <a:off x="10288749" y="4302511"/>
              <a:ext cx="1592230" cy="1286464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algn="ctr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Virtual machine</a:t>
              </a:r>
            </a:p>
            <a:p>
              <a:pPr marL="0" marR="0" lvl="0" indent="0" algn="ctr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+</a:t>
              </a: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563177" y="1324900"/>
            <a:ext cx="5811392" cy="979614"/>
            <a:chOff x="562375" y="1324591"/>
            <a:chExt cx="5812216" cy="979753"/>
          </a:xfrm>
        </p:grpSpPr>
        <p:sp>
          <p:nvSpPr>
            <p:cNvPr id="158" name="Oval 157"/>
            <p:cNvSpPr/>
            <p:nvPr/>
          </p:nvSpPr>
          <p:spPr bwMode="auto">
            <a:xfrm>
              <a:off x="562375" y="1443763"/>
              <a:ext cx="871247" cy="860581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433623" y="1324591"/>
              <a:ext cx="4940968" cy="973594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Standard image format for portability across environments</a:t>
              </a: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563179" y="2591552"/>
            <a:ext cx="5811391" cy="973456"/>
            <a:chOff x="562376" y="2591422"/>
            <a:chExt cx="5812215" cy="973594"/>
          </a:xfrm>
        </p:grpSpPr>
        <p:sp>
          <p:nvSpPr>
            <p:cNvPr id="159" name="Oval 158"/>
            <p:cNvSpPr/>
            <p:nvPr/>
          </p:nvSpPr>
          <p:spPr bwMode="auto">
            <a:xfrm>
              <a:off x="562376" y="2631412"/>
              <a:ext cx="871246" cy="880281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433623" y="2591422"/>
              <a:ext cx="4940968" cy="973594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VM-independence for efficiency, scalability and resilience</a:t>
              </a:r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575170" y="3885091"/>
            <a:ext cx="5789132" cy="960220"/>
            <a:chOff x="574369" y="3885144"/>
            <a:chExt cx="5789953" cy="960356"/>
          </a:xfrm>
        </p:grpSpPr>
        <p:sp>
          <p:nvSpPr>
            <p:cNvPr id="160" name="Oval 159"/>
            <p:cNvSpPr/>
            <p:nvPr/>
          </p:nvSpPr>
          <p:spPr bwMode="auto">
            <a:xfrm>
              <a:off x="574369" y="3951815"/>
              <a:ext cx="859253" cy="864359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423354" y="3885144"/>
              <a:ext cx="4940968" cy="960356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Lightweight and agile for Cloud Native apps</a:t>
              </a:r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552531" y="5105738"/>
            <a:ext cx="5811391" cy="1292619"/>
            <a:chOff x="562376" y="5251657"/>
            <a:chExt cx="5812215" cy="1292802"/>
          </a:xfrm>
        </p:grpSpPr>
        <p:sp>
          <p:nvSpPr>
            <p:cNvPr id="161" name="Oval 160"/>
            <p:cNvSpPr/>
            <p:nvPr/>
          </p:nvSpPr>
          <p:spPr bwMode="auto">
            <a:xfrm>
              <a:off x="562376" y="5429899"/>
              <a:ext cx="867342" cy="868901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1433623" y="5251657"/>
              <a:ext cx="4940968" cy="1292802"/>
            </a:xfrm>
            <a:prstGeom prst="rect">
              <a:avLst/>
            </a:prstGeom>
            <a:noFill/>
          </p:spPr>
          <p:txBody>
            <a:bodyPr wrap="square" lIns="182854" tIns="146283" rIns="182854" bIns="146283" rtlCol="0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Rich ecosystem of images </a:t>
              </a:r>
              <a:b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</a:b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with tools for development </a:t>
              </a:r>
              <a:b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</a:br>
              <a:r>
                <a:rPr kumimoji="0" lang="en-US" sz="2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and</a:t>
              </a:r>
              <a:r>
                <a:rPr kumimoji="0" lang="en-US" sz="2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 operations</a:t>
              </a:r>
            </a:p>
          </p:txBody>
        </p:sp>
      </p:grpSp>
      <p:pic>
        <p:nvPicPr>
          <p:cNvPr id="170" name="Picture 16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201" y="1546586"/>
            <a:ext cx="745808" cy="665900"/>
          </a:xfrm>
          <a:prstGeom prst="rect">
            <a:avLst/>
          </a:prstGeom>
        </p:spPr>
      </p:pic>
      <p:grpSp>
        <p:nvGrpSpPr>
          <p:cNvPr id="179" name="Group 178"/>
          <p:cNvGrpSpPr/>
          <p:nvPr/>
        </p:nvGrpSpPr>
        <p:grpSpPr>
          <a:xfrm>
            <a:off x="794531" y="4151011"/>
            <a:ext cx="427088" cy="428283"/>
            <a:chOff x="4828675" y="6208161"/>
            <a:chExt cx="427149" cy="428343"/>
          </a:xfrm>
          <a:solidFill>
            <a:schemeClr val="bg2"/>
          </a:solidFill>
        </p:grpSpPr>
        <p:sp>
          <p:nvSpPr>
            <p:cNvPr id="171" name="Rectangle 170"/>
            <p:cNvSpPr/>
            <p:nvPr/>
          </p:nvSpPr>
          <p:spPr bwMode="auto">
            <a:xfrm>
              <a:off x="4828675" y="6211920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4935941" y="6318913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5041292" y="6425906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5148558" y="6529140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4828675" y="6422180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4934026" y="6529511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5041292" y="6208161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5148558" y="6311395"/>
              <a:ext cx="107266" cy="106993"/>
            </a:xfrm>
            <a:prstGeom prst="rect">
              <a:avLst/>
            </a:prstGeom>
            <a:grpFill/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pic>
        <p:nvPicPr>
          <p:cNvPr id="184" name="Picture 18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073" y="2851326"/>
            <a:ext cx="420651" cy="428587"/>
          </a:xfrm>
          <a:prstGeom prst="rect">
            <a:avLst/>
          </a:prstGeom>
        </p:spPr>
      </p:pic>
      <p:pic>
        <p:nvPicPr>
          <p:cNvPr id="186" name="Picture 185"/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351" y="5533060"/>
            <a:ext cx="481987" cy="404066"/>
          </a:xfrm>
          <a:prstGeom prst="rect">
            <a:avLst/>
          </a:prstGeom>
        </p:spPr>
      </p:pic>
      <p:pic>
        <p:nvPicPr>
          <p:cNvPr id="155" name="Picture 15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Brus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2079" y="1677491"/>
            <a:ext cx="2070709" cy="190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9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8 -0.36837 L 3.72734E-7 1.8565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7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containers?</a:t>
            </a:r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27037" y="1250041"/>
          <a:ext cx="11125200" cy="5527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391881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1211263"/>
            <a:ext cx="12436475" cy="4732337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Container adoption trends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638" y="5992855"/>
            <a:ext cx="5943598" cy="7048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*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DevOp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 survey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hlinkClick r:id="rId3"/>
              </a:rPr>
              <a:t>https://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hlinkClick r:id="rId3"/>
              </a:rPr>
              <a:t>clusterhq.com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hlinkClick r:id="rId3"/>
              </a:rPr>
              <a:t>/assets/pdfs/state-of-container-usage-june-2015.pdf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35416" y="3040063"/>
            <a:ext cx="3766965" cy="27432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 bwMode="auto">
          <a:xfrm>
            <a:off x="457199" y="1402165"/>
            <a:ext cx="3766965" cy="1518835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Q4 Which container technology </a:t>
            </a:r>
            <a:b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</a:b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have you used or investigated?</a:t>
            </a:r>
          </a:p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Answered: 254 Skipped: 31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335416" y="1402165"/>
            <a:ext cx="3766965" cy="1518835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Q8 Where are you using container technology? Choose all that apply.</a:t>
            </a:r>
          </a:p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Answered: 266 Skipped 19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8212310" y="1402165"/>
            <a:ext cx="3766965" cy="1518835"/>
          </a:xfrm>
          <a:prstGeom prst="rect">
            <a:avLst/>
          </a:prstGeom>
          <a:solidFill>
            <a:srgbClr val="F2F2F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Q12 Which container orchestration tools are you considering? </a:t>
            </a:r>
            <a:b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</a:b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(choose all that apply)</a:t>
            </a:r>
          </a:p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46250">
                      <a:schemeClr val="tx1"/>
                    </a:gs>
                    <a:gs pos="27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rPr>
              <a:t>Answered: 242 Skipped: 43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12310" y="3040062"/>
            <a:ext cx="3766965" cy="274320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" y="3040062"/>
            <a:ext cx="3766965" cy="274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1615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 bwMode="auto">
          <a:xfrm>
            <a:off x="5762895" y="0"/>
            <a:ext cx="6675437" cy="6994525"/>
          </a:xfrm>
          <a:prstGeom prst="rect">
            <a:avLst/>
          </a:prstGeom>
          <a:solidFill>
            <a:schemeClr val="tx1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9732" y="1958975"/>
            <a:ext cx="5227488" cy="4401162"/>
          </a:xfrm>
          <a:prstGeom prst="rect">
            <a:avLst/>
          </a:prstGeom>
          <a:noFill/>
        </p:spPr>
        <p:txBody>
          <a:bodyPr vert="horz" wrap="square" lIns="182854" tIns="146283" rIns="182854" bIns="146283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ClrTx/>
              <a:buSzPct val="90000"/>
              <a:buFont typeface="Wingdings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Agile, flexible and provides choice</a:t>
            </a:r>
          </a:p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ClrTx/>
              <a:buSzPct val="90000"/>
              <a:buFont typeface="Wingdings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Open source templates for provisioning your environment</a:t>
            </a:r>
          </a:p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ClrTx/>
              <a:buSzPct val="90000"/>
              <a:buFont typeface="Wingdings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Few clicks to a fully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optimized enterprise grade container management solution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2692" y="316670"/>
            <a:ext cx="5229745" cy="1641242"/>
          </a:xfrm>
          <a:prstGeom prst="rect">
            <a:avLst/>
          </a:prstGeom>
        </p:spPr>
        <p:txBody>
          <a:bodyPr vert="horz" wrap="square" lIns="182854" tIns="146283" rIns="182854" bIns="14628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base" latinLnBrk="0" hangingPunct="1">
              <a:lnSpc>
                <a:spcPct val="90000"/>
              </a:lnSpc>
              <a:spcBef>
                <a:spcPts val="1199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99" b="0" i="0" u="none" strike="noStrike" kern="1200" cap="none" spc="-102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Azure Container Service</a:t>
            </a:r>
            <a:endParaRPr kumimoji="0" lang="en-US" sz="5399" b="0" i="0" u="none" strike="noStrike" kern="1200" cap="none" spc="-102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854104" y="870775"/>
            <a:ext cx="4710447" cy="5190651"/>
            <a:chOff x="6854104" y="870775"/>
            <a:chExt cx="4710447" cy="5190651"/>
          </a:xfrm>
        </p:grpSpPr>
        <p:sp>
          <p:nvSpPr>
            <p:cNvPr id="22" name="Rounded Rectangle 21"/>
            <p:cNvSpPr/>
            <p:nvPr/>
          </p:nvSpPr>
          <p:spPr bwMode="auto">
            <a:xfrm>
              <a:off x="6854104" y="1447218"/>
              <a:ext cx="4614208" cy="4614208"/>
            </a:xfrm>
            <a:prstGeom prst="roundRect">
              <a:avLst>
                <a:gd name="adj" fmla="val 5367"/>
              </a:avLst>
            </a:prstGeom>
            <a:solidFill>
              <a:srgbClr val="282828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293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7520174" y="1204367"/>
              <a:ext cx="4044377" cy="38285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7279730" y="870775"/>
              <a:ext cx="3704215" cy="2247845"/>
            </a:xfrm>
            <a:custGeom>
              <a:avLst/>
              <a:gdLst>
                <a:gd name="T0" fmla="*/ 1309 w 1309"/>
                <a:gd name="T1" fmla="*/ 660 h 812"/>
                <a:gd name="T2" fmla="*/ 1157 w 1309"/>
                <a:gd name="T3" fmla="*/ 509 h 812"/>
                <a:gd name="T4" fmla="*/ 1139 w 1309"/>
                <a:gd name="T5" fmla="*/ 510 h 812"/>
                <a:gd name="T6" fmla="*/ 1153 w 1309"/>
                <a:gd name="T7" fmla="*/ 403 h 812"/>
                <a:gd name="T8" fmla="*/ 749 w 1309"/>
                <a:gd name="T9" fmla="*/ 0 h 812"/>
                <a:gd name="T10" fmla="*/ 367 w 1309"/>
                <a:gd name="T11" fmla="*/ 275 h 812"/>
                <a:gd name="T12" fmla="*/ 276 w 1309"/>
                <a:gd name="T13" fmla="*/ 260 h 812"/>
                <a:gd name="T14" fmla="*/ 0 w 1309"/>
                <a:gd name="T15" fmla="*/ 536 h 812"/>
                <a:gd name="T16" fmla="*/ 276 w 1309"/>
                <a:gd name="T17" fmla="*/ 812 h 812"/>
                <a:gd name="T18" fmla="*/ 277 w 1309"/>
                <a:gd name="T19" fmla="*/ 812 h 812"/>
                <a:gd name="T20" fmla="*/ 277 w 1309"/>
                <a:gd name="T21" fmla="*/ 812 h 812"/>
                <a:gd name="T22" fmla="*/ 1170 w 1309"/>
                <a:gd name="T23" fmla="*/ 812 h 812"/>
                <a:gd name="T24" fmla="*/ 1169 w 1309"/>
                <a:gd name="T25" fmla="*/ 811 h 812"/>
                <a:gd name="T26" fmla="*/ 1309 w 1309"/>
                <a:gd name="T27" fmla="*/ 66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09" h="812">
                  <a:moveTo>
                    <a:pt x="1309" y="660"/>
                  </a:moveTo>
                  <a:cubicBezTo>
                    <a:pt x="1309" y="577"/>
                    <a:pt x="1241" y="509"/>
                    <a:pt x="1157" y="509"/>
                  </a:cubicBezTo>
                  <a:cubicBezTo>
                    <a:pt x="1151" y="509"/>
                    <a:pt x="1145" y="509"/>
                    <a:pt x="1139" y="510"/>
                  </a:cubicBezTo>
                  <a:cubicBezTo>
                    <a:pt x="1148" y="476"/>
                    <a:pt x="1153" y="440"/>
                    <a:pt x="1153" y="403"/>
                  </a:cubicBezTo>
                  <a:cubicBezTo>
                    <a:pt x="1153" y="180"/>
                    <a:pt x="972" y="0"/>
                    <a:pt x="749" y="0"/>
                  </a:cubicBezTo>
                  <a:cubicBezTo>
                    <a:pt x="571" y="0"/>
                    <a:pt x="420" y="115"/>
                    <a:pt x="367" y="275"/>
                  </a:cubicBezTo>
                  <a:cubicBezTo>
                    <a:pt x="338" y="265"/>
                    <a:pt x="308" y="260"/>
                    <a:pt x="276" y="260"/>
                  </a:cubicBezTo>
                  <a:cubicBezTo>
                    <a:pt x="124" y="260"/>
                    <a:pt x="0" y="383"/>
                    <a:pt x="0" y="536"/>
                  </a:cubicBezTo>
                  <a:cubicBezTo>
                    <a:pt x="0" y="688"/>
                    <a:pt x="124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1170" y="812"/>
                    <a:pt x="1170" y="812"/>
                    <a:pt x="1170" y="812"/>
                  </a:cubicBezTo>
                  <a:cubicBezTo>
                    <a:pt x="1169" y="811"/>
                    <a:pt x="1169" y="811"/>
                    <a:pt x="1169" y="811"/>
                  </a:cubicBezTo>
                  <a:cubicBezTo>
                    <a:pt x="1247" y="805"/>
                    <a:pt x="1309" y="740"/>
                    <a:pt x="1309" y="6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8560940" y="2134579"/>
              <a:ext cx="1161886" cy="320630"/>
              <a:chOff x="9250363" y="1863726"/>
              <a:chExt cx="1162050" cy="320676"/>
            </a:xfrm>
          </p:grpSpPr>
          <p:sp>
            <p:nvSpPr>
              <p:cNvPr id="9" name="Freeform 6"/>
              <p:cNvSpPr>
                <a:spLocks noEditPoints="1"/>
              </p:cNvSpPr>
              <p:nvPr/>
            </p:nvSpPr>
            <p:spPr bwMode="auto">
              <a:xfrm>
                <a:off x="9250363" y="1863726"/>
                <a:ext cx="295275" cy="315913"/>
              </a:xfrm>
              <a:custGeom>
                <a:avLst/>
                <a:gdLst>
                  <a:gd name="T0" fmla="*/ 119 w 119"/>
                  <a:gd name="T1" fmla="*/ 127 h 127"/>
                  <a:gd name="T2" fmla="*/ 96 w 119"/>
                  <a:gd name="T3" fmla="*/ 127 h 127"/>
                  <a:gd name="T4" fmla="*/ 84 w 119"/>
                  <a:gd name="T5" fmla="*/ 95 h 127"/>
                  <a:gd name="T6" fmla="*/ 34 w 119"/>
                  <a:gd name="T7" fmla="*/ 95 h 127"/>
                  <a:gd name="T8" fmla="*/ 23 w 119"/>
                  <a:gd name="T9" fmla="*/ 127 h 127"/>
                  <a:gd name="T10" fmla="*/ 0 w 119"/>
                  <a:gd name="T11" fmla="*/ 127 h 127"/>
                  <a:gd name="T12" fmla="*/ 48 w 119"/>
                  <a:gd name="T13" fmla="*/ 0 h 127"/>
                  <a:gd name="T14" fmla="*/ 72 w 119"/>
                  <a:gd name="T15" fmla="*/ 0 h 127"/>
                  <a:gd name="T16" fmla="*/ 119 w 119"/>
                  <a:gd name="T17" fmla="*/ 127 h 127"/>
                  <a:gd name="T18" fmla="*/ 79 w 119"/>
                  <a:gd name="T19" fmla="*/ 77 h 127"/>
                  <a:gd name="T20" fmla="*/ 61 w 119"/>
                  <a:gd name="T21" fmla="*/ 27 h 127"/>
                  <a:gd name="T22" fmla="*/ 59 w 119"/>
                  <a:gd name="T23" fmla="*/ 19 h 127"/>
                  <a:gd name="T24" fmla="*/ 59 w 119"/>
                  <a:gd name="T25" fmla="*/ 19 h 127"/>
                  <a:gd name="T26" fmla="*/ 57 w 119"/>
                  <a:gd name="T27" fmla="*/ 27 h 127"/>
                  <a:gd name="T28" fmla="*/ 40 w 119"/>
                  <a:gd name="T29" fmla="*/ 77 h 127"/>
                  <a:gd name="T30" fmla="*/ 79 w 119"/>
                  <a:gd name="T31" fmla="*/ 7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9" h="127">
                    <a:moveTo>
                      <a:pt x="119" y="127"/>
                    </a:moveTo>
                    <a:cubicBezTo>
                      <a:pt x="96" y="127"/>
                      <a:pt x="96" y="127"/>
                      <a:pt x="96" y="127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23" y="127"/>
                      <a:pt x="23" y="127"/>
                      <a:pt x="23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2" y="0"/>
                      <a:pt x="72" y="0"/>
                      <a:pt x="72" y="0"/>
                    </a:cubicBezTo>
                    <a:lnTo>
                      <a:pt x="119" y="127"/>
                    </a:lnTo>
                    <a:close/>
                    <a:moveTo>
                      <a:pt x="79" y="77"/>
                    </a:moveTo>
                    <a:cubicBezTo>
                      <a:pt x="61" y="27"/>
                      <a:pt x="61" y="27"/>
                      <a:pt x="61" y="27"/>
                    </a:cubicBezTo>
                    <a:cubicBezTo>
                      <a:pt x="60" y="25"/>
                      <a:pt x="60" y="22"/>
                      <a:pt x="59" y="19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58" y="22"/>
                      <a:pt x="58" y="25"/>
                      <a:pt x="57" y="27"/>
                    </a:cubicBezTo>
                    <a:cubicBezTo>
                      <a:pt x="40" y="77"/>
                      <a:pt x="40" y="77"/>
                      <a:pt x="40" y="77"/>
                    </a:cubicBezTo>
                    <a:lnTo>
                      <a:pt x="79" y="77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9556751" y="1954214"/>
                <a:ext cx="193675" cy="225425"/>
              </a:xfrm>
              <a:custGeom>
                <a:avLst/>
                <a:gdLst>
                  <a:gd name="T0" fmla="*/ 122 w 122"/>
                  <a:gd name="T1" fmla="*/ 14 h 142"/>
                  <a:gd name="T2" fmla="*/ 45 w 122"/>
                  <a:gd name="T3" fmla="*/ 117 h 142"/>
                  <a:gd name="T4" fmla="*/ 122 w 122"/>
                  <a:gd name="T5" fmla="*/ 117 h 142"/>
                  <a:gd name="T6" fmla="*/ 122 w 122"/>
                  <a:gd name="T7" fmla="*/ 142 h 142"/>
                  <a:gd name="T8" fmla="*/ 0 w 122"/>
                  <a:gd name="T9" fmla="*/ 142 h 142"/>
                  <a:gd name="T10" fmla="*/ 0 w 122"/>
                  <a:gd name="T11" fmla="*/ 129 h 142"/>
                  <a:gd name="T12" fmla="*/ 79 w 122"/>
                  <a:gd name="T13" fmla="*/ 25 h 142"/>
                  <a:gd name="T14" fmla="*/ 7 w 122"/>
                  <a:gd name="T15" fmla="*/ 25 h 142"/>
                  <a:gd name="T16" fmla="*/ 7 w 122"/>
                  <a:gd name="T17" fmla="*/ 0 h 142"/>
                  <a:gd name="T18" fmla="*/ 122 w 122"/>
                  <a:gd name="T19" fmla="*/ 0 h 142"/>
                  <a:gd name="T20" fmla="*/ 122 w 122"/>
                  <a:gd name="T21" fmla="*/ 14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2" h="142">
                    <a:moveTo>
                      <a:pt x="122" y="14"/>
                    </a:moveTo>
                    <a:lnTo>
                      <a:pt x="45" y="117"/>
                    </a:lnTo>
                    <a:lnTo>
                      <a:pt x="122" y="117"/>
                    </a:lnTo>
                    <a:lnTo>
                      <a:pt x="122" y="142"/>
                    </a:lnTo>
                    <a:lnTo>
                      <a:pt x="0" y="142"/>
                    </a:lnTo>
                    <a:lnTo>
                      <a:pt x="0" y="129"/>
                    </a:lnTo>
                    <a:lnTo>
                      <a:pt x="79" y="25"/>
                    </a:lnTo>
                    <a:lnTo>
                      <a:pt x="7" y="25"/>
                    </a:lnTo>
                    <a:lnTo>
                      <a:pt x="7" y="0"/>
                    </a:lnTo>
                    <a:lnTo>
                      <a:pt x="122" y="0"/>
                    </a:lnTo>
                    <a:lnTo>
                      <a:pt x="122" y="14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9790113" y="1954214"/>
                <a:ext cx="200025" cy="230188"/>
              </a:xfrm>
              <a:custGeom>
                <a:avLst/>
                <a:gdLst>
                  <a:gd name="T0" fmla="*/ 81 w 81"/>
                  <a:gd name="T1" fmla="*/ 91 h 93"/>
                  <a:gd name="T2" fmla="*/ 60 w 81"/>
                  <a:gd name="T3" fmla="*/ 91 h 93"/>
                  <a:gd name="T4" fmla="*/ 60 w 81"/>
                  <a:gd name="T5" fmla="*/ 77 h 93"/>
                  <a:gd name="T6" fmla="*/ 60 w 81"/>
                  <a:gd name="T7" fmla="*/ 77 h 93"/>
                  <a:gd name="T8" fmla="*/ 32 w 81"/>
                  <a:gd name="T9" fmla="*/ 93 h 93"/>
                  <a:gd name="T10" fmla="*/ 0 w 81"/>
                  <a:gd name="T11" fmla="*/ 54 h 93"/>
                  <a:gd name="T12" fmla="*/ 0 w 81"/>
                  <a:gd name="T13" fmla="*/ 0 h 93"/>
                  <a:gd name="T14" fmla="*/ 21 w 81"/>
                  <a:gd name="T15" fmla="*/ 0 h 93"/>
                  <a:gd name="T16" fmla="*/ 21 w 81"/>
                  <a:gd name="T17" fmla="*/ 52 h 93"/>
                  <a:gd name="T18" fmla="*/ 39 w 81"/>
                  <a:gd name="T19" fmla="*/ 77 h 93"/>
                  <a:gd name="T20" fmla="*/ 55 w 81"/>
                  <a:gd name="T21" fmla="*/ 70 h 93"/>
                  <a:gd name="T22" fmla="*/ 60 w 81"/>
                  <a:gd name="T23" fmla="*/ 52 h 93"/>
                  <a:gd name="T24" fmla="*/ 60 w 81"/>
                  <a:gd name="T25" fmla="*/ 0 h 93"/>
                  <a:gd name="T26" fmla="*/ 81 w 81"/>
                  <a:gd name="T27" fmla="*/ 0 h 93"/>
                  <a:gd name="T28" fmla="*/ 81 w 81"/>
                  <a:gd name="T29" fmla="*/ 9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1" h="93">
                    <a:moveTo>
                      <a:pt x="81" y="91"/>
                    </a:moveTo>
                    <a:cubicBezTo>
                      <a:pt x="60" y="91"/>
                      <a:pt x="60" y="91"/>
                      <a:pt x="60" y="91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54" y="88"/>
                      <a:pt x="45" y="93"/>
                      <a:pt x="32" y="93"/>
                    </a:cubicBezTo>
                    <a:cubicBezTo>
                      <a:pt x="11" y="93"/>
                      <a:pt x="0" y="80"/>
                      <a:pt x="0" y="5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21" y="69"/>
                      <a:pt x="27" y="77"/>
                      <a:pt x="39" y="77"/>
                    </a:cubicBezTo>
                    <a:cubicBezTo>
                      <a:pt x="46" y="77"/>
                      <a:pt x="51" y="75"/>
                      <a:pt x="55" y="70"/>
                    </a:cubicBezTo>
                    <a:cubicBezTo>
                      <a:pt x="58" y="66"/>
                      <a:pt x="60" y="60"/>
                      <a:pt x="60" y="5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81" y="0"/>
                      <a:pt x="81" y="0"/>
                      <a:pt x="81" y="0"/>
                    </a:cubicBezTo>
                    <a:lnTo>
                      <a:pt x="81" y="9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10058401" y="1949451"/>
                <a:ext cx="130175" cy="230188"/>
              </a:xfrm>
              <a:custGeom>
                <a:avLst/>
                <a:gdLst>
                  <a:gd name="T0" fmla="*/ 53 w 53"/>
                  <a:gd name="T1" fmla="*/ 22 h 93"/>
                  <a:gd name="T2" fmla="*/ 42 w 53"/>
                  <a:gd name="T3" fmla="*/ 19 h 93"/>
                  <a:gd name="T4" fmla="*/ 27 w 53"/>
                  <a:gd name="T5" fmla="*/ 27 h 93"/>
                  <a:gd name="T6" fmla="*/ 21 w 53"/>
                  <a:gd name="T7" fmla="*/ 50 h 93"/>
                  <a:gd name="T8" fmla="*/ 21 w 53"/>
                  <a:gd name="T9" fmla="*/ 93 h 93"/>
                  <a:gd name="T10" fmla="*/ 0 w 53"/>
                  <a:gd name="T11" fmla="*/ 93 h 93"/>
                  <a:gd name="T12" fmla="*/ 0 w 53"/>
                  <a:gd name="T13" fmla="*/ 2 h 93"/>
                  <a:gd name="T14" fmla="*/ 21 w 53"/>
                  <a:gd name="T15" fmla="*/ 2 h 93"/>
                  <a:gd name="T16" fmla="*/ 21 w 53"/>
                  <a:gd name="T17" fmla="*/ 21 h 93"/>
                  <a:gd name="T18" fmla="*/ 21 w 53"/>
                  <a:gd name="T19" fmla="*/ 21 h 93"/>
                  <a:gd name="T20" fmla="*/ 30 w 53"/>
                  <a:gd name="T21" fmla="*/ 6 h 93"/>
                  <a:gd name="T22" fmla="*/ 44 w 53"/>
                  <a:gd name="T23" fmla="*/ 0 h 93"/>
                  <a:gd name="T24" fmla="*/ 53 w 53"/>
                  <a:gd name="T25" fmla="*/ 2 h 93"/>
                  <a:gd name="T26" fmla="*/ 53 w 53"/>
                  <a:gd name="T27" fmla="*/ 2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3" h="93">
                    <a:moveTo>
                      <a:pt x="53" y="22"/>
                    </a:moveTo>
                    <a:cubicBezTo>
                      <a:pt x="50" y="20"/>
                      <a:pt x="47" y="19"/>
                      <a:pt x="42" y="19"/>
                    </a:cubicBezTo>
                    <a:cubicBezTo>
                      <a:pt x="36" y="19"/>
                      <a:pt x="31" y="22"/>
                      <a:pt x="27" y="27"/>
                    </a:cubicBezTo>
                    <a:cubicBezTo>
                      <a:pt x="23" y="33"/>
                      <a:pt x="21" y="40"/>
                      <a:pt x="21" y="50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3" y="14"/>
                      <a:pt x="26" y="9"/>
                      <a:pt x="30" y="6"/>
                    </a:cubicBezTo>
                    <a:cubicBezTo>
                      <a:pt x="34" y="2"/>
                      <a:pt x="39" y="0"/>
                      <a:pt x="44" y="0"/>
                    </a:cubicBezTo>
                    <a:cubicBezTo>
                      <a:pt x="48" y="0"/>
                      <a:pt x="51" y="1"/>
                      <a:pt x="53" y="2"/>
                    </a:cubicBezTo>
                    <a:lnTo>
                      <a:pt x="53" y="22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0"/>
              <p:cNvSpPr>
                <a:spLocks noEditPoints="1"/>
              </p:cNvSpPr>
              <p:nvPr/>
            </p:nvSpPr>
            <p:spPr bwMode="auto">
              <a:xfrm>
                <a:off x="10206038" y="1949451"/>
                <a:ext cx="206375" cy="234950"/>
              </a:xfrm>
              <a:custGeom>
                <a:avLst/>
                <a:gdLst>
                  <a:gd name="T0" fmla="*/ 83 w 83"/>
                  <a:gd name="T1" fmla="*/ 53 h 95"/>
                  <a:gd name="T2" fmla="*/ 21 w 83"/>
                  <a:gd name="T3" fmla="*/ 53 h 95"/>
                  <a:gd name="T4" fmla="*/ 29 w 83"/>
                  <a:gd name="T5" fmla="*/ 73 h 95"/>
                  <a:gd name="T6" fmla="*/ 49 w 83"/>
                  <a:gd name="T7" fmla="*/ 79 h 95"/>
                  <a:gd name="T8" fmla="*/ 76 w 83"/>
                  <a:gd name="T9" fmla="*/ 71 h 95"/>
                  <a:gd name="T10" fmla="*/ 76 w 83"/>
                  <a:gd name="T11" fmla="*/ 87 h 95"/>
                  <a:gd name="T12" fmla="*/ 43 w 83"/>
                  <a:gd name="T13" fmla="*/ 95 h 95"/>
                  <a:gd name="T14" fmla="*/ 11 w 83"/>
                  <a:gd name="T15" fmla="*/ 83 h 95"/>
                  <a:gd name="T16" fmla="*/ 0 w 83"/>
                  <a:gd name="T17" fmla="*/ 48 h 95"/>
                  <a:gd name="T18" fmla="*/ 12 w 83"/>
                  <a:gd name="T19" fmla="*/ 13 h 95"/>
                  <a:gd name="T20" fmla="*/ 44 w 83"/>
                  <a:gd name="T21" fmla="*/ 0 h 95"/>
                  <a:gd name="T22" fmla="*/ 73 w 83"/>
                  <a:gd name="T23" fmla="*/ 12 h 95"/>
                  <a:gd name="T24" fmla="*/ 83 w 83"/>
                  <a:gd name="T25" fmla="*/ 45 h 95"/>
                  <a:gd name="T26" fmla="*/ 83 w 83"/>
                  <a:gd name="T27" fmla="*/ 53 h 95"/>
                  <a:gd name="T28" fmla="*/ 63 w 83"/>
                  <a:gd name="T29" fmla="*/ 39 h 95"/>
                  <a:gd name="T30" fmla="*/ 58 w 83"/>
                  <a:gd name="T31" fmla="*/ 21 h 95"/>
                  <a:gd name="T32" fmla="*/ 43 w 83"/>
                  <a:gd name="T33" fmla="*/ 15 h 95"/>
                  <a:gd name="T34" fmla="*/ 28 w 83"/>
                  <a:gd name="T35" fmla="*/ 22 h 95"/>
                  <a:gd name="T36" fmla="*/ 21 w 83"/>
                  <a:gd name="T37" fmla="*/ 39 h 95"/>
                  <a:gd name="T38" fmla="*/ 63 w 83"/>
                  <a:gd name="T39" fmla="*/ 3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" h="95">
                    <a:moveTo>
                      <a:pt x="83" y="53"/>
                    </a:moveTo>
                    <a:cubicBezTo>
                      <a:pt x="21" y="53"/>
                      <a:pt x="21" y="53"/>
                      <a:pt x="21" y="53"/>
                    </a:cubicBezTo>
                    <a:cubicBezTo>
                      <a:pt x="21" y="62"/>
                      <a:pt x="24" y="68"/>
                      <a:pt x="29" y="73"/>
                    </a:cubicBezTo>
                    <a:cubicBezTo>
                      <a:pt x="34" y="77"/>
                      <a:pt x="40" y="79"/>
                      <a:pt x="49" y="79"/>
                    </a:cubicBezTo>
                    <a:cubicBezTo>
                      <a:pt x="59" y="79"/>
                      <a:pt x="68" y="77"/>
                      <a:pt x="76" y="71"/>
                    </a:cubicBezTo>
                    <a:cubicBezTo>
                      <a:pt x="76" y="87"/>
                      <a:pt x="76" y="87"/>
                      <a:pt x="76" y="87"/>
                    </a:cubicBezTo>
                    <a:cubicBezTo>
                      <a:pt x="67" y="93"/>
                      <a:pt x="56" y="95"/>
                      <a:pt x="43" y="95"/>
                    </a:cubicBezTo>
                    <a:cubicBezTo>
                      <a:pt x="29" y="95"/>
                      <a:pt x="19" y="91"/>
                      <a:pt x="11" y="83"/>
                    </a:cubicBezTo>
                    <a:cubicBezTo>
                      <a:pt x="4" y="75"/>
                      <a:pt x="0" y="63"/>
                      <a:pt x="0" y="48"/>
                    </a:cubicBezTo>
                    <a:cubicBezTo>
                      <a:pt x="0" y="34"/>
                      <a:pt x="4" y="22"/>
                      <a:pt x="12" y="13"/>
                    </a:cubicBezTo>
                    <a:cubicBezTo>
                      <a:pt x="21" y="4"/>
                      <a:pt x="31" y="0"/>
                      <a:pt x="44" y="0"/>
                    </a:cubicBezTo>
                    <a:cubicBezTo>
                      <a:pt x="56" y="0"/>
                      <a:pt x="66" y="4"/>
                      <a:pt x="73" y="12"/>
                    </a:cubicBezTo>
                    <a:cubicBezTo>
                      <a:pt x="79" y="20"/>
                      <a:pt x="83" y="31"/>
                      <a:pt x="83" y="45"/>
                    </a:cubicBezTo>
                    <a:lnTo>
                      <a:pt x="83" y="53"/>
                    </a:lnTo>
                    <a:close/>
                    <a:moveTo>
                      <a:pt x="63" y="39"/>
                    </a:moveTo>
                    <a:cubicBezTo>
                      <a:pt x="63" y="31"/>
                      <a:pt x="61" y="25"/>
                      <a:pt x="58" y="21"/>
                    </a:cubicBezTo>
                    <a:cubicBezTo>
                      <a:pt x="54" y="17"/>
                      <a:pt x="50" y="15"/>
                      <a:pt x="43" y="15"/>
                    </a:cubicBezTo>
                    <a:cubicBezTo>
                      <a:pt x="38" y="15"/>
                      <a:pt x="33" y="17"/>
                      <a:pt x="28" y="22"/>
                    </a:cubicBezTo>
                    <a:cubicBezTo>
                      <a:pt x="24" y="26"/>
                      <a:pt x="22" y="32"/>
                      <a:pt x="21" y="39"/>
                    </a:cubicBezTo>
                    <a:lnTo>
                      <a:pt x="63" y="3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</p:grp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8123994" y="3129200"/>
              <a:ext cx="166664" cy="631736"/>
            </a:xfrm>
            <a:custGeom>
              <a:avLst/>
              <a:gdLst>
                <a:gd name="T0" fmla="*/ 105 w 105"/>
                <a:gd name="T1" fmla="*/ 0 h 398"/>
                <a:gd name="T2" fmla="*/ 3 w 105"/>
                <a:gd name="T3" fmla="*/ 0 h 398"/>
                <a:gd name="T4" fmla="*/ 0 w 105"/>
                <a:gd name="T5" fmla="*/ 398 h 398"/>
                <a:gd name="T6" fmla="*/ 102 w 105"/>
                <a:gd name="T7" fmla="*/ 398 h 398"/>
                <a:gd name="T8" fmla="*/ 105 w 105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398">
                  <a:moveTo>
                    <a:pt x="105" y="0"/>
                  </a:moveTo>
                  <a:lnTo>
                    <a:pt x="3" y="0"/>
                  </a:lnTo>
                  <a:lnTo>
                    <a:pt x="0" y="398"/>
                  </a:lnTo>
                  <a:lnTo>
                    <a:pt x="102" y="398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ECA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8123994" y="3505383"/>
              <a:ext cx="161902" cy="255552"/>
            </a:xfrm>
            <a:custGeom>
              <a:avLst/>
              <a:gdLst>
                <a:gd name="T0" fmla="*/ 102 w 102"/>
                <a:gd name="T1" fmla="*/ 51 h 161"/>
                <a:gd name="T2" fmla="*/ 2 w 102"/>
                <a:gd name="T3" fmla="*/ 0 h 161"/>
                <a:gd name="T4" fmla="*/ 0 w 102"/>
                <a:gd name="T5" fmla="*/ 161 h 161"/>
                <a:gd name="T6" fmla="*/ 102 w 102"/>
                <a:gd name="T7" fmla="*/ 161 h 161"/>
                <a:gd name="T8" fmla="*/ 102 w 102"/>
                <a:gd name="T9" fmla="*/ 5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61">
                  <a:moveTo>
                    <a:pt x="102" y="51"/>
                  </a:moveTo>
                  <a:lnTo>
                    <a:pt x="2" y="0"/>
                  </a:lnTo>
                  <a:lnTo>
                    <a:pt x="0" y="161"/>
                  </a:lnTo>
                  <a:lnTo>
                    <a:pt x="102" y="161"/>
                  </a:lnTo>
                  <a:lnTo>
                    <a:pt x="102" y="51"/>
                  </a:lnTo>
                  <a:close/>
                </a:path>
              </a:pathLst>
            </a:custGeom>
            <a:solidFill>
              <a:srgbClr val="AF79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7970028" y="2808570"/>
              <a:ext cx="479358" cy="406342"/>
            </a:xfrm>
            <a:custGeom>
              <a:avLst/>
              <a:gdLst>
                <a:gd name="T0" fmla="*/ 62 w 193"/>
                <a:gd name="T1" fmla="*/ 34 h 164"/>
                <a:gd name="T2" fmla="*/ 48 w 193"/>
                <a:gd name="T3" fmla="*/ 68 h 164"/>
                <a:gd name="T4" fmla="*/ 96 w 193"/>
                <a:gd name="T5" fmla="*/ 116 h 164"/>
                <a:gd name="T6" fmla="*/ 144 w 193"/>
                <a:gd name="T7" fmla="*/ 67 h 164"/>
                <a:gd name="T8" fmla="*/ 130 w 193"/>
                <a:gd name="T9" fmla="*/ 34 h 164"/>
                <a:gd name="T10" fmla="*/ 165 w 193"/>
                <a:gd name="T11" fmla="*/ 0 h 164"/>
                <a:gd name="T12" fmla="*/ 192 w 193"/>
                <a:gd name="T13" fmla="*/ 67 h 164"/>
                <a:gd name="T14" fmla="*/ 96 w 193"/>
                <a:gd name="T15" fmla="*/ 164 h 164"/>
                <a:gd name="T16" fmla="*/ 0 w 193"/>
                <a:gd name="T17" fmla="*/ 68 h 164"/>
                <a:gd name="T18" fmla="*/ 28 w 193"/>
                <a:gd name="T19" fmla="*/ 0 h 164"/>
                <a:gd name="T20" fmla="*/ 62 w 193"/>
                <a:gd name="T21" fmla="*/ 3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64">
                  <a:moveTo>
                    <a:pt x="62" y="34"/>
                  </a:moveTo>
                  <a:cubicBezTo>
                    <a:pt x="54" y="43"/>
                    <a:pt x="48" y="55"/>
                    <a:pt x="48" y="68"/>
                  </a:cubicBezTo>
                  <a:cubicBezTo>
                    <a:pt x="48" y="94"/>
                    <a:pt x="70" y="116"/>
                    <a:pt x="96" y="116"/>
                  </a:cubicBezTo>
                  <a:cubicBezTo>
                    <a:pt x="123" y="116"/>
                    <a:pt x="144" y="94"/>
                    <a:pt x="144" y="67"/>
                  </a:cubicBezTo>
                  <a:cubicBezTo>
                    <a:pt x="144" y="54"/>
                    <a:pt x="139" y="43"/>
                    <a:pt x="130" y="34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82" y="18"/>
                    <a:pt x="192" y="41"/>
                    <a:pt x="192" y="67"/>
                  </a:cubicBezTo>
                  <a:cubicBezTo>
                    <a:pt x="193" y="120"/>
                    <a:pt x="150" y="164"/>
                    <a:pt x="96" y="164"/>
                  </a:cubicBezTo>
                  <a:cubicBezTo>
                    <a:pt x="43" y="164"/>
                    <a:pt x="0" y="121"/>
                    <a:pt x="0" y="68"/>
                  </a:cubicBezTo>
                  <a:cubicBezTo>
                    <a:pt x="0" y="41"/>
                    <a:pt x="11" y="17"/>
                    <a:pt x="28" y="0"/>
                  </a:cubicBezTo>
                  <a:lnTo>
                    <a:pt x="62" y="34"/>
                  </a:lnTo>
                  <a:close/>
                </a:path>
              </a:pathLst>
            </a:custGeom>
            <a:solidFill>
              <a:srgbClr val="ECA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7458926" y="3678397"/>
              <a:ext cx="1488864" cy="148727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8127169" y="2895871"/>
              <a:ext cx="163490" cy="163490"/>
            </a:xfrm>
            <a:prstGeom prst="ellipse">
              <a:avLst/>
            </a:pr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8976362" y="3760934"/>
              <a:ext cx="212695" cy="1404739"/>
            </a:xfrm>
            <a:custGeom>
              <a:avLst/>
              <a:gdLst>
                <a:gd name="T0" fmla="*/ 0 w 134"/>
                <a:gd name="T1" fmla="*/ 0 h 885"/>
                <a:gd name="T2" fmla="*/ 134 w 134"/>
                <a:gd name="T3" fmla="*/ 0 h 885"/>
                <a:gd name="T4" fmla="*/ 134 w 134"/>
                <a:gd name="T5" fmla="*/ 885 h 885"/>
                <a:gd name="T6" fmla="*/ 0 w 134"/>
                <a:gd name="T7" fmla="*/ 88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885">
                  <a:moveTo>
                    <a:pt x="0" y="0"/>
                  </a:moveTo>
                  <a:lnTo>
                    <a:pt x="134" y="0"/>
                  </a:lnTo>
                  <a:lnTo>
                    <a:pt x="134" y="885"/>
                  </a:lnTo>
                  <a:lnTo>
                    <a:pt x="0" y="885"/>
                  </a:lnTo>
                </a:path>
              </a:pathLst>
            </a:custGeom>
            <a:noFill/>
            <a:ln w="889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7212897" y="3760934"/>
              <a:ext cx="214283" cy="1404739"/>
            </a:xfrm>
            <a:custGeom>
              <a:avLst/>
              <a:gdLst>
                <a:gd name="T0" fmla="*/ 135 w 135"/>
                <a:gd name="T1" fmla="*/ 0 h 885"/>
                <a:gd name="T2" fmla="*/ 0 w 135"/>
                <a:gd name="T3" fmla="*/ 0 h 885"/>
                <a:gd name="T4" fmla="*/ 0 w 135"/>
                <a:gd name="T5" fmla="*/ 885 h 885"/>
                <a:gd name="T6" fmla="*/ 135 w 135"/>
                <a:gd name="T7" fmla="*/ 88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885">
                  <a:moveTo>
                    <a:pt x="135" y="0"/>
                  </a:moveTo>
                  <a:lnTo>
                    <a:pt x="0" y="0"/>
                  </a:lnTo>
                  <a:lnTo>
                    <a:pt x="0" y="885"/>
                  </a:lnTo>
                  <a:lnTo>
                    <a:pt x="135" y="885"/>
                  </a:lnTo>
                </a:path>
              </a:pathLst>
            </a:custGeom>
            <a:noFill/>
            <a:ln w="889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pic>
          <p:nvPicPr>
            <p:cNvPr id="8" name="Picture 10" descr="http://devopscube.com/wp-content/uploads/2015/01/SWARM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3351" y="3581646"/>
              <a:ext cx="2070761" cy="172424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9606622" y="5215907"/>
              <a:ext cx="1522432" cy="65906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599" b="0" i="0" u="none" strike="noStrike" kern="0" cap="none" spc="0" normalizeH="0" baseline="0" noProof="0">
                  <a:ln>
                    <a:noFill/>
                  </a:ln>
                  <a:solidFill>
                    <a:srgbClr val="F1F1F1"/>
                  </a:soli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Swarm</a:t>
              </a:r>
              <a:endParaRPr kumimoji="0" lang="en-US" sz="3599" b="0" i="0" u="none" strike="noStrike" kern="0" cap="none" spc="0" normalizeH="0" baseline="0" noProof="0">
                <a:ln>
                  <a:noFill/>
                </a:ln>
                <a:solidFill>
                  <a:srgbClr val="F1F1F1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auto">
            <a:xfrm>
              <a:off x="10279029" y="3129200"/>
              <a:ext cx="166664" cy="631736"/>
            </a:xfrm>
            <a:custGeom>
              <a:avLst/>
              <a:gdLst>
                <a:gd name="T0" fmla="*/ 105 w 105"/>
                <a:gd name="T1" fmla="*/ 0 h 398"/>
                <a:gd name="T2" fmla="*/ 3 w 105"/>
                <a:gd name="T3" fmla="*/ 0 h 398"/>
                <a:gd name="T4" fmla="*/ 0 w 105"/>
                <a:gd name="T5" fmla="*/ 398 h 398"/>
                <a:gd name="T6" fmla="*/ 102 w 105"/>
                <a:gd name="T7" fmla="*/ 398 h 398"/>
                <a:gd name="T8" fmla="*/ 105 w 105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398">
                  <a:moveTo>
                    <a:pt x="105" y="0"/>
                  </a:moveTo>
                  <a:lnTo>
                    <a:pt x="3" y="0"/>
                  </a:lnTo>
                  <a:lnTo>
                    <a:pt x="0" y="398"/>
                  </a:lnTo>
                  <a:lnTo>
                    <a:pt x="102" y="398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ECA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10279028" y="3505383"/>
              <a:ext cx="161902" cy="255552"/>
            </a:xfrm>
            <a:custGeom>
              <a:avLst/>
              <a:gdLst>
                <a:gd name="T0" fmla="*/ 102 w 102"/>
                <a:gd name="T1" fmla="*/ 51 h 161"/>
                <a:gd name="T2" fmla="*/ 2 w 102"/>
                <a:gd name="T3" fmla="*/ 0 h 161"/>
                <a:gd name="T4" fmla="*/ 0 w 102"/>
                <a:gd name="T5" fmla="*/ 161 h 161"/>
                <a:gd name="T6" fmla="*/ 102 w 102"/>
                <a:gd name="T7" fmla="*/ 161 h 161"/>
                <a:gd name="T8" fmla="*/ 102 w 102"/>
                <a:gd name="T9" fmla="*/ 5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61">
                  <a:moveTo>
                    <a:pt x="102" y="51"/>
                  </a:moveTo>
                  <a:lnTo>
                    <a:pt x="2" y="0"/>
                  </a:lnTo>
                  <a:lnTo>
                    <a:pt x="0" y="161"/>
                  </a:lnTo>
                  <a:lnTo>
                    <a:pt x="102" y="161"/>
                  </a:lnTo>
                  <a:lnTo>
                    <a:pt x="102" y="51"/>
                  </a:lnTo>
                  <a:close/>
                </a:path>
              </a:pathLst>
            </a:custGeom>
            <a:solidFill>
              <a:srgbClr val="AF79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10125063" y="2808570"/>
              <a:ext cx="479358" cy="406342"/>
            </a:xfrm>
            <a:custGeom>
              <a:avLst/>
              <a:gdLst>
                <a:gd name="T0" fmla="*/ 62 w 193"/>
                <a:gd name="T1" fmla="*/ 34 h 164"/>
                <a:gd name="T2" fmla="*/ 48 w 193"/>
                <a:gd name="T3" fmla="*/ 68 h 164"/>
                <a:gd name="T4" fmla="*/ 96 w 193"/>
                <a:gd name="T5" fmla="*/ 116 h 164"/>
                <a:gd name="T6" fmla="*/ 144 w 193"/>
                <a:gd name="T7" fmla="*/ 67 h 164"/>
                <a:gd name="T8" fmla="*/ 130 w 193"/>
                <a:gd name="T9" fmla="*/ 34 h 164"/>
                <a:gd name="T10" fmla="*/ 165 w 193"/>
                <a:gd name="T11" fmla="*/ 0 h 164"/>
                <a:gd name="T12" fmla="*/ 192 w 193"/>
                <a:gd name="T13" fmla="*/ 67 h 164"/>
                <a:gd name="T14" fmla="*/ 96 w 193"/>
                <a:gd name="T15" fmla="*/ 164 h 164"/>
                <a:gd name="T16" fmla="*/ 0 w 193"/>
                <a:gd name="T17" fmla="*/ 68 h 164"/>
                <a:gd name="T18" fmla="*/ 28 w 193"/>
                <a:gd name="T19" fmla="*/ 0 h 164"/>
                <a:gd name="T20" fmla="*/ 62 w 193"/>
                <a:gd name="T21" fmla="*/ 3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64">
                  <a:moveTo>
                    <a:pt x="62" y="34"/>
                  </a:moveTo>
                  <a:cubicBezTo>
                    <a:pt x="54" y="43"/>
                    <a:pt x="48" y="55"/>
                    <a:pt x="48" y="68"/>
                  </a:cubicBezTo>
                  <a:cubicBezTo>
                    <a:pt x="48" y="94"/>
                    <a:pt x="70" y="116"/>
                    <a:pt x="96" y="116"/>
                  </a:cubicBezTo>
                  <a:cubicBezTo>
                    <a:pt x="123" y="116"/>
                    <a:pt x="144" y="94"/>
                    <a:pt x="144" y="67"/>
                  </a:cubicBezTo>
                  <a:cubicBezTo>
                    <a:pt x="144" y="54"/>
                    <a:pt x="139" y="43"/>
                    <a:pt x="130" y="34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82" y="18"/>
                    <a:pt x="192" y="41"/>
                    <a:pt x="192" y="67"/>
                  </a:cubicBezTo>
                  <a:cubicBezTo>
                    <a:pt x="193" y="120"/>
                    <a:pt x="150" y="164"/>
                    <a:pt x="96" y="164"/>
                  </a:cubicBezTo>
                  <a:cubicBezTo>
                    <a:pt x="43" y="164"/>
                    <a:pt x="0" y="121"/>
                    <a:pt x="0" y="68"/>
                  </a:cubicBezTo>
                  <a:cubicBezTo>
                    <a:pt x="0" y="41"/>
                    <a:pt x="11" y="17"/>
                    <a:pt x="28" y="0"/>
                  </a:cubicBezTo>
                  <a:lnTo>
                    <a:pt x="62" y="34"/>
                  </a:lnTo>
                  <a:close/>
                </a:path>
              </a:pathLst>
            </a:custGeom>
            <a:solidFill>
              <a:srgbClr val="ECA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16"/>
            <p:cNvSpPr>
              <a:spLocks noChangeArrowheads="1"/>
            </p:cNvSpPr>
            <p:nvPr/>
          </p:nvSpPr>
          <p:spPr bwMode="auto">
            <a:xfrm>
              <a:off x="10282204" y="2895871"/>
              <a:ext cx="163490" cy="163490"/>
            </a:xfrm>
            <a:prstGeom prst="ellipse">
              <a:avLst/>
            </a:pr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auto">
            <a:xfrm>
              <a:off x="11131396" y="3760934"/>
              <a:ext cx="212695" cy="1404739"/>
            </a:xfrm>
            <a:custGeom>
              <a:avLst/>
              <a:gdLst>
                <a:gd name="T0" fmla="*/ 0 w 134"/>
                <a:gd name="T1" fmla="*/ 0 h 885"/>
                <a:gd name="T2" fmla="*/ 134 w 134"/>
                <a:gd name="T3" fmla="*/ 0 h 885"/>
                <a:gd name="T4" fmla="*/ 134 w 134"/>
                <a:gd name="T5" fmla="*/ 885 h 885"/>
                <a:gd name="T6" fmla="*/ 0 w 134"/>
                <a:gd name="T7" fmla="*/ 88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885">
                  <a:moveTo>
                    <a:pt x="0" y="0"/>
                  </a:moveTo>
                  <a:lnTo>
                    <a:pt x="134" y="0"/>
                  </a:lnTo>
                  <a:lnTo>
                    <a:pt x="134" y="885"/>
                  </a:lnTo>
                  <a:lnTo>
                    <a:pt x="0" y="885"/>
                  </a:lnTo>
                </a:path>
              </a:pathLst>
            </a:custGeom>
            <a:noFill/>
            <a:ln w="889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18"/>
            <p:cNvSpPr>
              <a:spLocks/>
            </p:cNvSpPr>
            <p:nvPr/>
          </p:nvSpPr>
          <p:spPr bwMode="auto">
            <a:xfrm>
              <a:off x="9367932" y="3760934"/>
              <a:ext cx="214283" cy="1404739"/>
            </a:xfrm>
            <a:custGeom>
              <a:avLst/>
              <a:gdLst>
                <a:gd name="T0" fmla="*/ 135 w 135"/>
                <a:gd name="T1" fmla="*/ 0 h 885"/>
                <a:gd name="T2" fmla="*/ 0 w 135"/>
                <a:gd name="T3" fmla="*/ 0 h 885"/>
                <a:gd name="T4" fmla="*/ 0 w 135"/>
                <a:gd name="T5" fmla="*/ 885 h 885"/>
                <a:gd name="T6" fmla="*/ 135 w 135"/>
                <a:gd name="T7" fmla="*/ 88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885">
                  <a:moveTo>
                    <a:pt x="135" y="0"/>
                  </a:moveTo>
                  <a:lnTo>
                    <a:pt x="0" y="0"/>
                  </a:lnTo>
                  <a:lnTo>
                    <a:pt x="0" y="885"/>
                  </a:lnTo>
                  <a:lnTo>
                    <a:pt x="135" y="885"/>
                  </a:lnTo>
                </a:path>
              </a:pathLst>
            </a:custGeom>
            <a:noFill/>
            <a:ln w="889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pic>
          <p:nvPicPr>
            <p:cNvPr id="29698" name="Picture 2" descr="https://mesosphere.com/wp-content/uploads/2016/04/logo-horizontal-styled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35147" y="3898749"/>
              <a:ext cx="970530" cy="112911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Rectangle 34"/>
            <p:cNvSpPr/>
            <p:nvPr/>
          </p:nvSpPr>
          <p:spPr>
            <a:xfrm>
              <a:off x="7409248" y="5218172"/>
              <a:ext cx="1529586" cy="64620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22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599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1F1F1"/>
                  </a:soli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Mesos</a:t>
              </a:r>
              <a:endParaRPr kumimoji="0" lang="en-US" sz="3599" b="0" i="0" u="none" strike="noStrike" kern="0" cap="none" spc="0" normalizeH="0" baseline="0" noProof="0" dirty="0">
                <a:ln>
                  <a:noFill/>
                </a:ln>
                <a:solidFill>
                  <a:srgbClr val="F1F1F1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52639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45034E-7 -1.53881E-6 L -0.05285 -1.53881E-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2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8404E-6 1.65683E-6 L -0.05284 1.65683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should you do next?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-119063" y="1287462"/>
          <a:ext cx="124333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237" y="5478462"/>
            <a:ext cx="10859278" cy="1354217"/>
          </a:xfrm>
        </p:spPr>
        <p:txBody>
          <a:bodyPr/>
          <a:lstStyle/>
          <a:p>
            <a:r>
              <a:rPr lang="en-US" sz="2000" b="1" dirty="0"/>
              <a:t>Download “Understanding Azure - a guide for developers” </a:t>
            </a:r>
            <a:r>
              <a:rPr lang="en-US" sz="2000" b="1" dirty="0">
                <a:hlinkClick r:id="rId8"/>
              </a:rPr>
              <a:t>http://aka.ms/adg</a:t>
            </a:r>
            <a:br>
              <a:rPr lang="en-US" sz="2000" b="1" dirty="0"/>
            </a:br>
            <a:endParaRPr lang="en-US" sz="2000" b="1" dirty="0"/>
          </a:p>
          <a:p>
            <a:r>
              <a:rPr lang="en-US" sz="2000" b="1" dirty="0"/>
              <a:t>The Total Economic Impact of Microsoft Azure PaaS </a:t>
            </a:r>
            <a:br>
              <a:rPr lang="en-US" sz="2000" b="1" dirty="0"/>
            </a:br>
            <a:r>
              <a:rPr lang="en-US" sz="2000" b="1" dirty="0">
                <a:hlinkClick r:id="rId9"/>
              </a:rPr>
              <a:t>https://azure.microsoft.com/resources/total-economic-impact-of-microsoft-azure-paas/</a:t>
            </a:r>
            <a:endParaRPr lang="en-US" sz="2000" b="1" dirty="0"/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501463" y="5516562"/>
            <a:ext cx="382774" cy="385013"/>
          </a:xfrm>
          <a:custGeom>
            <a:avLst/>
            <a:gdLst>
              <a:gd name="T0" fmla="*/ 1033 w 2081"/>
              <a:gd name="T1" fmla="*/ 2094 h 2094"/>
              <a:gd name="T2" fmla="*/ 0 w 2081"/>
              <a:gd name="T3" fmla="*/ 1038 h 2094"/>
              <a:gd name="T4" fmla="*/ 1033 w 2081"/>
              <a:gd name="T5" fmla="*/ 0 h 2094"/>
              <a:gd name="T6" fmla="*/ 2081 w 2081"/>
              <a:gd name="T7" fmla="*/ 1038 h 2094"/>
              <a:gd name="T8" fmla="*/ 1033 w 2081"/>
              <a:gd name="T9" fmla="*/ 2094 h 2094"/>
              <a:gd name="T10" fmla="*/ 1033 w 2081"/>
              <a:gd name="T11" fmla="*/ 125 h 2094"/>
              <a:gd name="T12" fmla="*/ 129 w 2081"/>
              <a:gd name="T13" fmla="*/ 1038 h 2094"/>
              <a:gd name="T14" fmla="*/ 1033 w 2081"/>
              <a:gd name="T15" fmla="*/ 1965 h 2094"/>
              <a:gd name="T16" fmla="*/ 1957 w 2081"/>
              <a:gd name="T17" fmla="*/ 1038 h 2094"/>
              <a:gd name="T18" fmla="*/ 1033 w 2081"/>
              <a:gd name="T19" fmla="*/ 125 h 2094"/>
              <a:gd name="T20" fmla="*/ 907 w 2081"/>
              <a:gd name="T21" fmla="*/ 1444 h 2094"/>
              <a:gd name="T22" fmla="*/ 1171 w 2081"/>
              <a:gd name="T23" fmla="*/ 1444 h 2094"/>
              <a:gd name="T24" fmla="*/ 1606 w 2081"/>
              <a:gd name="T25" fmla="*/ 1037 h 2094"/>
              <a:gd name="T26" fmla="*/ 1171 w 2081"/>
              <a:gd name="T27" fmla="*/ 631 h 2094"/>
              <a:gd name="T28" fmla="*/ 907 w 2081"/>
              <a:gd name="T29" fmla="*/ 631 h 2094"/>
              <a:gd name="T30" fmla="*/ 1228 w 2081"/>
              <a:gd name="T31" fmla="*/ 942 h 2094"/>
              <a:gd name="T32" fmla="*/ 500 w 2081"/>
              <a:gd name="T33" fmla="*/ 942 h 2094"/>
              <a:gd name="T34" fmla="*/ 500 w 2081"/>
              <a:gd name="T35" fmla="*/ 1152 h 2094"/>
              <a:gd name="T36" fmla="*/ 1228 w 2081"/>
              <a:gd name="T37" fmla="*/ 1152 h 2094"/>
              <a:gd name="T38" fmla="*/ 907 w 2081"/>
              <a:gd name="T39" fmla="*/ 1444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81" h="2094">
                <a:moveTo>
                  <a:pt x="1033" y="2094"/>
                </a:moveTo>
                <a:cubicBezTo>
                  <a:pt x="464" y="2094"/>
                  <a:pt x="0" y="1629"/>
                  <a:pt x="0" y="1038"/>
                </a:cubicBezTo>
                <a:cubicBezTo>
                  <a:pt x="0" y="461"/>
                  <a:pt x="464" y="0"/>
                  <a:pt x="1033" y="0"/>
                </a:cubicBezTo>
                <a:cubicBezTo>
                  <a:pt x="1622" y="0"/>
                  <a:pt x="2081" y="461"/>
                  <a:pt x="2081" y="1038"/>
                </a:cubicBezTo>
                <a:cubicBezTo>
                  <a:pt x="2081" y="1629"/>
                  <a:pt x="1622" y="2094"/>
                  <a:pt x="1033" y="2094"/>
                </a:cubicBezTo>
                <a:close/>
                <a:moveTo>
                  <a:pt x="1033" y="125"/>
                </a:moveTo>
                <a:cubicBezTo>
                  <a:pt x="531" y="125"/>
                  <a:pt x="129" y="533"/>
                  <a:pt x="129" y="1038"/>
                </a:cubicBezTo>
                <a:cubicBezTo>
                  <a:pt x="129" y="1547"/>
                  <a:pt x="531" y="1965"/>
                  <a:pt x="1033" y="1965"/>
                </a:cubicBezTo>
                <a:cubicBezTo>
                  <a:pt x="1535" y="1965"/>
                  <a:pt x="1957" y="1547"/>
                  <a:pt x="1957" y="1038"/>
                </a:cubicBezTo>
                <a:cubicBezTo>
                  <a:pt x="1957" y="533"/>
                  <a:pt x="1535" y="125"/>
                  <a:pt x="1033" y="125"/>
                </a:cubicBezTo>
                <a:close/>
                <a:moveTo>
                  <a:pt x="907" y="1444"/>
                </a:moveTo>
                <a:cubicBezTo>
                  <a:pt x="1171" y="1444"/>
                  <a:pt x="1171" y="1444"/>
                  <a:pt x="1171" y="1444"/>
                </a:cubicBezTo>
                <a:cubicBezTo>
                  <a:pt x="1606" y="1037"/>
                  <a:pt x="1606" y="1037"/>
                  <a:pt x="1606" y="1037"/>
                </a:cubicBezTo>
                <a:cubicBezTo>
                  <a:pt x="1171" y="631"/>
                  <a:pt x="1171" y="631"/>
                  <a:pt x="1171" y="631"/>
                </a:cubicBezTo>
                <a:cubicBezTo>
                  <a:pt x="907" y="631"/>
                  <a:pt x="907" y="631"/>
                  <a:pt x="907" y="631"/>
                </a:cubicBezTo>
                <a:cubicBezTo>
                  <a:pt x="1228" y="942"/>
                  <a:pt x="1228" y="942"/>
                  <a:pt x="1228" y="942"/>
                </a:cubicBezTo>
                <a:cubicBezTo>
                  <a:pt x="500" y="942"/>
                  <a:pt x="500" y="942"/>
                  <a:pt x="500" y="942"/>
                </a:cubicBezTo>
                <a:cubicBezTo>
                  <a:pt x="500" y="1152"/>
                  <a:pt x="500" y="1152"/>
                  <a:pt x="500" y="1152"/>
                </a:cubicBezTo>
                <a:cubicBezTo>
                  <a:pt x="500" y="1152"/>
                  <a:pt x="500" y="1152"/>
                  <a:pt x="1228" y="1152"/>
                </a:cubicBezTo>
                <a:cubicBezTo>
                  <a:pt x="907" y="1444"/>
                  <a:pt x="907" y="1444"/>
                  <a:pt x="907" y="144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501463" y="6130175"/>
            <a:ext cx="382774" cy="385013"/>
          </a:xfrm>
          <a:custGeom>
            <a:avLst/>
            <a:gdLst>
              <a:gd name="T0" fmla="*/ 1033 w 2081"/>
              <a:gd name="T1" fmla="*/ 2094 h 2094"/>
              <a:gd name="T2" fmla="*/ 0 w 2081"/>
              <a:gd name="T3" fmla="*/ 1038 h 2094"/>
              <a:gd name="T4" fmla="*/ 1033 w 2081"/>
              <a:gd name="T5" fmla="*/ 0 h 2094"/>
              <a:gd name="T6" fmla="*/ 2081 w 2081"/>
              <a:gd name="T7" fmla="*/ 1038 h 2094"/>
              <a:gd name="T8" fmla="*/ 1033 w 2081"/>
              <a:gd name="T9" fmla="*/ 2094 h 2094"/>
              <a:gd name="T10" fmla="*/ 1033 w 2081"/>
              <a:gd name="T11" fmla="*/ 125 h 2094"/>
              <a:gd name="T12" fmla="*/ 129 w 2081"/>
              <a:gd name="T13" fmla="*/ 1038 h 2094"/>
              <a:gd name="T14" fmla="*/ 1033 w 2081"/>
              <a:gd name="T15" fmla="*/ 1965 h 2094"/>
              <a:gd name="T16" fmla="*/ 1957 w 2081"/>
              <a:gd name="T17" fmla="*/ 1038 h 2094"/>
              <a:gd name="T18" fmla="*/ 1033 w 2081"/>
              <a:gd name="T19" fmla="*/ 125 h 2094"/>
              <a:gd name="T20" fmla="*/ 907 w 2081"/>
              <a:gd name="T21" fmla="*/ 1444 h 2094"/>
              <a:gd name="T22" fmla="*/ 1171 w 2081"/>
              <a:gd name="T23" fmla="*/ 1444 h 2094"/>
              <a:gd name="T24" fmla="*/ 1606 w 2081"/>
              <a:gd name="T25" fmla="*/ 1037 h 2094"/>
              <a:gd name="T26" fmla="*/ 1171 w 2081"/>
              <a:gd name="T27" fmla="*/ 631 h 2094"/>
              <a:gd name="T28" fmla="*/ 907 w 2081"/>
              <a:gd name="T29" fmla="*/ 631 h 2094"/>
              <a:gd name="T30" fmla="*/ 1228 w 2081"/>
              <a:gd name="T31" fmla="*/ 942 h 2094"/>
              <a:gd name="T32" fmla="*/ 500 w 2081"/>
              <a:gd name="T33" fmla="*/ 942 h 2094"/>
              <a:gd name="T34" fmla="*/ 500 w 2081"/>
              <a:gd name="T35" fmla="*/ 1152 h 2094"/>
              <a:gd name="T36" fmla="*/ 1228 w 2081"/>
              <a:gd name="T37" fmla="*/ 1152 h 2094"/>
              <a:gd name="T38" fmla="*/ 907 w 2081"/>
              <a:gd name="T39" fmla="*/ 1444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81" h="2094">
                <a:moveTo>
                  <a:pt x="1033" y="2094"/>
                </a:moveTo>
                <a:cubicBezTo>
                  <a:pt x="464" y="2094"/>
                  <a:pt x="0" y="1629"/>
                  <a:pt x="0" y="1038"/>
                </a:cubicBezTo>
                <a:cubicBezTo>
                  <a:pt x="0" y="461"/>
                  <a:pt x="464" y="0"/>
                  <a:pt x="1033" y="0"/>
                </a:cubicBezTo>
                <a:cubicBezTo>
                  <a:pt x="1622" y="0"/>
                  <a:pt x="2081" y="461"/>
                  <a:pt x="2081" y="1038"/>
                </a:cubicBezTo>
                <a:cubicBezTo>
                  <a:pt x="2081" y="1629"/>
                  <a:pt x="1622" y="2094"/>
                  <a:pt x="1033" y="2094"/>
                </a:cubicBezTo>
                <a:close/>
                <a:moveTo>
                  <a:pt x="1033" y="125"/>
                </a:moveTo>
                <a:cubicBezTo>
                  <a:pt x="531" y="125"/>
                  <a:pt x="129" y="533"/>
                  <a:pt x="129" y="1038"/>
                </a:cubicBezTo>
                <a:cubicBezTo>
                  <a:pt x="129" y="1547"/>
                  <a:pt x="531" y="1965"/>
                  <a:pt x="1033" y="1965"/>
                </a:cubicBezTo>
                <a:cubicBezTo>
                  <a:pt x="1535" y="1965"/>
                  <a:pt x="1957" y="1547"/>
                  <a:pt x="1957" y="1038"/>
                </a:cubicBezTo>
                <a:cubicBezTo>
                  <a:pt x="1957" y="533"/>
                  <a:pt x="1535" y="125"/>
                  <a:pt x="1033" y="125"/>
                </a:cubicBezTo>
                <a:close/>
                <a:moveTo>
                  <a:pt x="907" y="1444"/>
                </a:moveTo>
                <a:cubicBezTo>
                  <a:pt x="1171" y="1444"/>
                  <a:pt x="1171" y="1444"/>
                  <a:pt x="1171" y="1444"/>
                </a:cubicBezTo>
                <a:cubicBezTo>
                  <a:pt x="1606" y="1037"/>
                  <a:pt x="1606" y="1037"/>
                  <a:pt x="1606" y="1037"/>
                </a:cubicBezTo>
                <a:cubicBezTo>
                  <a:pt x="1171" y="631"/>
                  <a:pt x="1171" y="631"/>
                  <a:pt x="1171" y="631"/>
                </a:cubicBezTo>
                <a:cubicBezTo>
                  <a:pt x="907" y="631"/>
                  <a:pt x="907" y="631"/>
                  <a:pt x="907" y="631"/>
                </a:cubicBezTo>
                <a:cubicBezTo>
                  <a:pt x="1228" y="942"/>
                  <a:pt x="1228" y="942"/>
                  <a:pt x="1228" y="942"/>
                </a:cubicBezTo>
                <a:cubicBezTo>
                  <a:pt x="500" y="942"/>
                  <a:pt x="500" y="942"/>
                  <a:pt x="500" y="942"/>
                </a:cubicBezTo>
                <a:cubicBezTo>
                  <a:pt x="500" y="1152"/>
                  <a:pt x="500" y="1152"/>
                  <a:pt x="500" y="1152"/>
                </a:cubicBezTo>
                <a:cubicBezTo>
                  <a:pt x="500" y="1152"/>
                  <a:pt x="500" y="1152"/>
                  <a:pt x="1228" y="1152"/>
                </a:cubicBezTo>
                <a:cubicBezTo>
                  <a:pt x="907" y="1444"/>
                  <a:pt x="907" y="1444"/>
                  <a:pt x="907" y="144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297822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Microsoft Azure PaaS</a:t>
            </a:r>
            <a:br>
              <a:rPr lang="en-US" dirty="0"/>
            </a:br>
            <a:r>
              <a:rPr lang="en-US" sz="3200" dirty="0"/>
              <a:t>Forrester total economic impact results</a:t>
            </a:r>
            <a:endParaRPr lang="en-US" dirty="0"/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683098"/>
            <a:ext cx="11887200" cy="849463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Interviewed organizations reported on the financial and business benefits of shifting application development and deployment from Azure IaaS to Azure PaaS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74638" y="6129818"/>
            <a:ext cx="11887200" cy="603242"/>
          </a:xfrm>
          <a:prstGeom prst="rect">
            <a:avLst/>
          </a:prstGeom>
        </p:spPr>
        <p:txBody>
          <a:bodyPr wrap="square" lIns="182880" tIns="146304" rIns="182880" bIns="146304">
            <a:spAutoFit/>
          </a:bodyPr>
          <a:lstStyle/>
          <a:p>
            <a:pPr marL="0" marR="0" lvl="0" indent="0" defTabSz="91422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</a:rPr>
              <a:t>Based on five-year, risk-adjusted figures for a composite organization constructed from aggregated interviews with eight Microsoft Azure IaaS customers.</a:t>
            </a:r>
          </a:p>
          <a:p>
            <a:pPr marL="0" marR="0" lvl="0" indent="0" defTabSz="91422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</a:rPr>
              <a:t>Source:  “The Total Economic Impact Of Microsoft Azure PaaS,” a commissioned study conducted by Forrester Consulting, June 2016</a:t>
            </a:r>
          </a:p>
        </p:txBody>
      </p:sp>
      <p:sp>
        <p:nvSpPr>
          <p:cNvPr id="52" name="1_Text"/>
          <p:cNvSpPr/>
          <p:nvPr/>
        </p:nvSpPr>
        <p:spPr>
          <a:xfrm>
            <a:off x="457200" y="4536565"/>
            <a:ext cx="2041768" cy="101809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44815" tIns="44815" rIns="44815" bIns="4481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96010" eaLnBrk="1" fontAlgn="auto" latinLnBrk="0" hangingPunct="1">
              <a:lnSpc>
                <a:spcPct val="90000"/>
              </a:lnSpc>
              <a:spcBef>
                <a:spcPts val="76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466%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  <a:t>Return on Investment</a:t>
            </a:r>
          </a:p>
        </p:txBody>
      </p:sp>
      <p:sp>
        <p:nvSpPr>
          <p:cNvPr id="54" name="2_Text"/>
          <p:cNvSpPr/>
          <p:nvPr/>
        </p:nvSpPr>
        <p:spPr>
          <a:xfrm>
            <a:off x="3228697" y="4536565"/>
            <a:ext cx="2331407" cy="101809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44815" tIns="44815" rIns="44815" bIns="4481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96010" eaLnBrk="1" fontAlgn="auto" latinLnBrk="0" hangingPunct="1">
              <a:lnSpc>
                <a:spcPct val="90000"/>
              </a:lnSpc>
              <a:spcBef>
                <a:spcPts val="76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$5.91M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  <a:t>Net Present Value</a:t>
            </a:r>
          </a:p>
        </p:txBody>
      </p:sp>
      <p:sp>
        <p:nvSpPr>
          <p:cNvPr id="86" name="1_Text"/>
          <p:cNvSpPr/>
          <p:nvPr/>
        </p:nvSpPr>
        <p:spPr>
          <a:xfrm>
            <a:off x="6383474" y="4536565"/>
            <a:ext cx="1854492" cy="101809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44815" tIns="44815" rIns="44815" bIns="4481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96010" eaLnBrk="1" fontAlgn="auto" latinLnBrk="0" hangingPunct="1">
              <a:lnSpc>
                <a:spcPct val="90000"/>
              </a:lnSpc>
              <a:spcBef>
                <a:spcPts val="76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80%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  <a:t>IT Time  Saved</a:t>
            </a:r>
          </a:p>
        </p:txBody>
      </p:sp>
      <p:sp>
        <p:nvSpPr>
          <p:cNvPr id="87" name="1_Text"/>
          <p:cNvSpPr/>
          <p:nvPr/>
        </p:nvSpPr>
        <p:spPr>
          <a:xfrm>
            <a:off x="8395845" y="4536565"/>
            <a:ext cx="3684683" cy="101809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44815" tIns="44815" rIns="44815" bIns="4481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96010" eaLnBrk="1" fontAlgn="auto" latinLnBrk="0" hangingPunct="1">
              <a:lnSpc>
                <a:spcPct val="90000"/>
              </a:lnSpc>
              <a:spcBef>
                <a:spcPts val="76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50%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 panose="020B0402040204020203" pitchFamily="34" charset="0"/>
                <a:ea typeface="MS PGothic" panose="020B0600070205080204" pitchFamily="34" charset="-128"/>
                <a:cs typeface="Segoe UI Semilight" panose="020B0402040204020203" pitchFamily="34" charset="0"/>
              </a:rPr>
              <a:t>Faster Service Deployment Time to Market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691497" y="2809428"/>
            <a:ext cx="1573175" cy="1573175"/>
            <a:chOff x="691497" y="2897089"/>
            <a:chExt cx="1573175" cy="1573175"/>
          </a:xfrm>
        </p:grpSpPr>
        <p:sp>
          <p:nvSpPr>
            <p:cNvPr id="55" name="Oval 54"/>
            <p:cNvSpPr/>
            <p:nvPr/>
          </p:nvSpPr>
          <p:spPr bwMode="auto">
            <a:xfrm>
              <a:off x="691497" y="2897089"/>
              <a:ext cx="1573175" cy="1573175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Freeform 290"/>
            <p:cNvSpPr>
              <a:spLocks noEditPoints="1"/>
            </p:cNvSpPr>
            <p:nvPr/>
          </p:nvSpPr>
          <p:spPr bwMode="auto">
            <a:xfrm>
              <a:off x="1069321" y="3306370"/>
              <a:ext cx="780610" cy="758047"/>
            </a:xfrm>
            <a:custGeom>
              <a:avLst/>
              <a:gdLst>
                <a:gd name="T0" fmla="*/ 71 w 146"/>
                <a:gd name="T1" fmla="*/ 39 h 142"/>
                <a:gd name="T2" fmla="*/ 71 w 146"/>
                <a:gd name="T3" fmla="*/ 47 h 142"/>
                <a:gd name="T4" fmla="*/ 67 w 146"/>
                <a:gd name="T5" fmla="*/ 47 h 142"/>
                <a:gd name="T6" fmla="*/ 53 w 146"/>
                <a:gd name="T7" fmla="*/ 61 h 142"/>
                <a:gd name="T8" fmla="*/ 67 w 146"/>
                <a:gd name="T9" fmla="*/ 75 h 142"/>
                <a:gd name="T10" fmla="*/ 71 w 146"/>
                <a:gd name="T11" fmla="*/ 75 h 142"/>
                <a:gd name="T12" fmla="*/ 71 w 146"/>
                <a:gd name="T13" fmla="*/ 88 h 142"/>
                <a:gd name="T14" fmla="*/ 57 w 146"/>
                <a:gd name="T15" fmla="*/ 88 h 142"/>
                <a:gd name="T16" fmla="*/ 57 w 146"/>
                <a:gd name="T17" fmla="*/ 96 h 142"/>
                <a:gd name="T18" fmla="*/ 71 w 146"/>
                <a:gd name="T19" fmla="*/ 96 h 142"/>
                <a:gd name="T20" fmla="*/ 71 w 146"/>
                <a:gd name="T21" fmla="*/ 104 h 142"/>
                <a:gd name="T22" fmla="*/ 79 w 146"/>
                <a:gd name="T23" fmla="*/ 104 h 142"/>
                <a:gd name="T24" fmla="*/ 79 w 146"/>
                <a:gd name="T25" fmla="*/ 96 h 142"/>
                <a:gd name="T26" fmla="*/ 83 w 146"/>
                <a:gd name="T27" fmla="*/ 96 h 142"/>
                <a:gd name="T28" fmla="*/ 97 w 146"/>
                <a:gd name="T29" fmla="*/ 82 h 142"/>
                <a:gd name="T30" fmla="*/ 83 w 146"/>
                <a:gd name="T31" fmla="*/ 67 h 142"/>
                <a:gd name="T32" fmla="*/ 79 w 146"/>
                <a:gd name="T33" fmla="*/ 67 h 142"/>
                <a:gd name="T34" fmla="*/ 79 w 146"/>
                <a:gd name="T35" fmla="*/ 55 h 142"/>
                <a:gd name="T36" fmla="*/ 93 w 146"/>
                <a:gd name="T37" fmla="*/ 55 h 142"/>
                <a:gd name="T38" fmla="*/ 93 w 146"/>
                <a:gd name="T39" fmla="*/ 47 h 142"/>
                <a:gd name="T40" fmla="*/ 79 w 146"/>
                <a:gd name="T41" fmla="*/ 47 h 142"/>
                <a:gd name="T42" fmla="*/ 79 w 146"/>
                <a:gd name="T43" fmla="*/ 39 h 142"/>
                <a:gd name="T44" fmla="*/ 71 w 146"/>
                <a:gd name="T45" fmla="*/ 39 h 142"/>
                <a:gd name="T46" fmla="*/ 71 w 146"/>
                <a:gd name="T47" fmla="*/ 67 h 142"/>
                <a:gd name="T48" fmla="*/ 67 w 146"/>
                <a:gd name="T49" fmla="*/ 67 h 142"/>
                <a:gd name="T50" fmla="*/ 61 w 146"/>
                <a:gd name="T51" fmla="*/ 61 h 142"/>
                <a:gd name="T52" fmla="*/ 67 w 146"/>
                <a:gd name="T53" fmla="*/ 55 h 142"/>
                <a:gd name="T54" fmla="*/ 71 w 146"/>
                <a:gd name="T55" fmla="*/ 55 h 142"/>
                <a:gd name="T56" fmla="*/ 71 w 146"/>
                <a:gd name="T57" fmla="*/ 67 h 142"/>
                <a:gd name="T58" fmla="*/ 83 w 146"/>
                <a:gd name="T59" fmla="*/ 75 h 142"/>
                <a:gd name="T60" fmla="*/ 89 w 146"/>
                <a:gd name="T61" fmla="*/ 82 h 142"/>
                <a:gd name="T62" fmla="*/ 83 w 146"/>
                <a:gd name="T63" fmla="*/ 88 h 142"/>
                <a:gd name="T64" fmla="*/ 79 w 146"/>
                <a:gd name="T65" fmla="*/ 88 h 142"/>
                <a:gd name="T66" fmla="*/ 79 w 146"/>
                <a:gd name="T67" fmla="*/ 75 h 142"/>
                <a:gd name="T68" fmla="*/ 83 w 146"/>
                <a:gd name="T69" fmla="*/ 75 h 142"/>
                <a:gd name="T70" fmla="*/ 2 w 146"/>
                <a:gd name="T71" fmla="*/ 99 h 142"/>
                <a:gd name="T72" fmla="*/ 11 w 146"/>
                <a:gd name="T73" fmla="*/ 102 h 142"/>
                <a:gd name="T74" fmla="*/ 4 w 146"/>
                <a:gd name="T75" fmla="*/ 71 h 142"/>
                <a:gd name="T76" fmla="*/ 75 w 146"/>
                <a:gd name="T77" fmla="*/ 0 h 142"/>
                <a:gd name="T78" fmla="*/ 146 w 146"/>
                <a:gd name="T79" fmla="*/ 71 h 142"/>
                <a:gd name="T80" fmla="*/ 75 w 146"/>
                <a:gd name="T81" fmla="*/ 142 h 142"/>
                <a:gd name="T82" fmla="*/ 34 w 146"/>
                <a:gd name="T83" fmla="*/ 130 h 142"/>
                <a:gd name="T84" fmla="*/ 39 w 146"/>
                <a:gd name="T85" fmla="*/ 123 h 142"/>
                <a:gd name="T86" fmla="*/ 75 w 146"/>
                <a:gd name="T87" fmla="*/ 134 h 142"/>
                <a:gd name="T88" fmla="*/ 138 w 146"/>
                <a:gd name="T89" fmla="*/ 71 h 142"/>
                <a:gd name="T90" fmla="*/ 75 w 146"/>
                <a:gd name="T91" fmla="*/ 8 h 142"/>
                <a:gd name="T92" fmla="*/ 12 w 146"/>
                <a:gd name="T93" fmla="*/ 71 h 142"/>
                <a:gd name="T94" fmla="*/ 18 w 146"/>
                <a:gd name="T95" fmla="*/ 98 h 142"/>
                <a:gd name="T96" fmla="*/ 21 w 146"/>
                <a:gd name="T97" fmla="*/ 90 h 142"/>
                <a:gd name="T98" fmla="*/ 28 w 146"/>
                <a:gd name="T99" fmla="*/ 92 h 142"/>
                <a:gd name="T100" fmla="*/ 21 w 146"/>
                <a:gd name="T101" fmla="*/ 114 h 142"/>
                <a:gd name="T102" fmla="*/ 0 w 146"/>
                <a:gd name="T103" fmla="*/ 107 h 142"/>
                <a:gd name="T104" fmla="*/ 2 w 146"/>
                <a:gd name="T105" fmla="*/ 9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142">
                  <a:moveTo>
                    <a:pt x="71" y="39"/>
                  </a:moveTo>
                  <a:cubicBezTo>
                    <a:pt x="71" y="47"/>
                    <a:pt x="71" y="47"/>
                    <a:pt x="71" y="47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0" y="47"/>
                    <a:pt x="53" y="53"/>
                    <a:pt x="53" y="61"/>
                  </a:cubicBezTo>
                  <a:cubicBezTo>
                    <a:pt x="53" y="69"/>
                    <a:pt x="60" y="75"/>
                    <a:pt x="67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90" y="96"/>
                    <a:pt x="97" y="90"/>
                    <a:pt x="97" y="82"/>
                  </a:cubicBezTo>
                  <a:cubicBezTo>
                    <a:pt x="97" y="74"/>
                    <a:pt x="90" y="67"/>
                    <a:pt x="83" y="67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1" y="39"/>
                  </a:lnTo>
                  <a:close/>
                  <a:moveTo>
                    <a:pt x="71" y="67"/>
                  </a:moveTo>
                  <a:cubicBezTo>
                    <a:pt x="67" y="67"/>
                    <a:pt x="67" y="67"/>
                    <a:pt x="67" y="67"/>
                  </a:cubicBezTo>
                  <a:cubicBezTo>
                    <a:pt x="64" y="67"/>
                    <a:pt x="61" y="65"/>
                    <a:pt x="61" y="61"/>
                  </a:cubicBezTo>
                  <a:cubicBezTo>
                    <a:pt x="61" y="58"/>
                    <a:pt x="64" y="55"/>
                    <a:pt x="67" y="55"/>
                  </a:cubicBezTo>
                  <a:cubicBezTo>
                    <a:pt x="71" y="55"/>
                    <a:pt x="71" y="55"/>
                    <a:pt x="71" y="55"/>
                  </a:cubicBezTo>
                  <a:lnTo>
                    <a:pt x="71" y="67"/>
                  </a:lnTo>
                  <a:close/>
                  <a:moveTo>
                    <a:pt x="83" y="75"/>
                  </a:moveTo>
                  <a:cubicBezTo>
                    <a:pt x="86" y="75"/>
                    <a:pt x="89" y="78"/>
                    <a:pt x="89" y="82"/>
                  </a:cubicBezTo>
                  <a:cubicBezTo>
                    <a:pt x="89" y="85"/>
                    <a:pt x="86" y="88"/>
                    <a:pt x="83" y="88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9" y="75"/>
                    <a:pt x="79" y="75"/>
                    <a:pt x="79" y="75"/>
                  </a:cubicBezTo>
                  <a:lnTo>
                    <a:pt x="83" y="75"/>
                  </a:lnTo>
                  <a:close/>
                  <a:moveTo>
                    <a:pt x="2" y="99"/>
                  </a:moveTo>
                  <a:cubicBezTo>
                    <a:pt x="11" y="102"/>
                    <a:pt x="11" y="102"/>
                    <a:pt x="11" y="102"/>
                  </a:cubicBezTo>
                  <a:cubicBezTo>
                    <a:pt x="6" y="92"/>
                    <a:pt x="4" y="82"/>
                    <a:pt x="4" y="71"/>
                  </a:cubicBezTo>
                  <a:cubicBezTo>
                    <a:pt x="4" y="32"/>
                    <a:pt x="36" y="0"/>
                    <a:pt x="75" y="0"/>
                  </a:cubicBezTo>
                  <a:cubicBezTo>
                    <a:pt x="114" y="0"/>
                    <a:pt x="146" y="32"/>
                    <a:pt x="146" y="71"/>
                  </a:cubicBezTo>
                  <a:cubicBezTo>
                    <a:pt x="146" y="110"/>
                    <a:pt x="114" y="142"/>
                    <a:pt x="75" y="142"/>
                  </a:cubicBezTo>
                  <a:cubicBezTo>
                    <a:pt x="60" y="142"/>
                    <a:pt x="46" y="138"/>
                    <a:pt x="34" y="130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50" y="130"/>
                    <a:pt x="62" y="134"/>
                    <a:pt x="75" y="134"/>
                  </a:cubicBezTo>
                  <a:cubicBezTo>
                    <a:pt x="110" y="134"/>
                    <a:pt x="138" y="106"/>
                    <a:pt x="138" y="71"/>
                  </a:cubicBezTo>
                  <a:cubicBezTo>
                    <a:pt x="138" y="37"/>
                    <a:pt x="110" y="8"/>
                    <a:pt x="75" y="8"/>
                  </a:cubicBezTo>
                  <a:cubicBezTo>
                    <a:pt x="40" y="8"/>
                    <a:pt x="12" y="37"/>
                    <a:pt x="12" y="71"/>
                  </a:cubicBezTo>
                  <a:cubicBezTo>
                    <a:pt x="12" y="81"/>
                    <a:pt x="14" y="90"/>
                    <a:pt x="18" y="98"/>
                  </a:cubicBezTo>
                  <a:cubicBezTo>
                    <a:pt x="21" y="90"/>
                    <a:pt x="21" y="90"/>
                    <a:pt x="21" y="90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2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11531" y="2809428"/>
            <a:ext cx="1573175" cy="1573175"/>
            <a:chOff x="3611531" y="2897089"/>
            <a:chExt cx="1573175" cy="1573175"/>
          </a:xfrm>
        </p:grpSpPr>
        <p:sp>
          <p:nvSpPr>
            <p:cNvPr id="67" name="Oval 66"/>
            <p:cNvSpPr/>
            <p:nvPr/>
          </p:nvSpPr>
          <p:spPr bwMode="auto">
            <a:xfrm>
              <a:off x="3611531" y="2897089"/>
              <a:ext cx="1573175" cy="1573175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" name="Freeform 272"/>
            <p:cNvSpPr>
              <a:spLocks noEditPoints="1"/>
            </p:cNvSpPr>
            <p:nvPr/>
          </p:nvSpPr>
          <p:spPr bwMode="auto">
            <a:xfrm>
              <a:off x="3942009" y="3363432"/>
              <a:ext cx="896647" cy="594805"/>
            </a:xfrm>
            <a:custGeom>
              <a:avLst/>
              <a:gdLst>
                <a:gd name="T0" fmla="*/ 0 w 128"/>
                <a:gd name="T1" fmla="*/ 77 h 85"/>
                <a:gd name="T2" fmla="*/ 128 w 128"/>
                <a:gd name="T3" fmla="*/ 77 h 85"/>
                <a:gd name="T4" fmla="*/ 128 w 128"/>
                <a:gd name="T5" fmla="*/ 85 h 85"/>
                <a:gd name="T6" fmla="*/ 0 w 128"/>
                <a:gd name="T7" fmla="*/ 85 h 85"/>
                <a:gd name="T8" fmla="*/ 0 w 128"/>
                <a:gd name="T9" fmla="*/ 77 h 85"/>
                <a:gd name="T10" fmla="*/ 0 w 128"/>
                <a:gd name="T11" fmla="*/ 69 h 85"/>
                <a:gd name="T12" fmla="*/ 16 w 128"/>
                <a:gd name="T13" fmla="*/ 69 h 85"/>
                <a:gd name="T14" fmla="*/ 16 w 128"/>
                <a:gd name="T15" fmla="*/ 61 h 85"/>
                <a:gd name="T16" fmla="*/ 0 w 128"/>
                <a:gd name="T17" fmla="*/ 61 h 85"/>
                <a:gd name="T18" fmla="*/ 0 w 128"/>
                <a:gd name="T19" fmla="*/ 69 h 85"/>
                <a:gd name="T20" fmla="*/ 24 w 128"/>
                <a:gd name="T21" fmla="*/ 69 h 85"/>
                <a:gd name="T22" fmla="*/ 40 w 128"/>
                <a:gd name="T23" fmla="*/ 69 h 85"/>
                <a:gd name="T24" fmla="*/ 40 w 128"/>
                <a:gd name="T25" fmla="*/ 61 h 85"/>
                <a:gd name="T26" fmla="*/ 24 w 128"/>
                <a:gd name="T27" fmla="*/ 61 h 85"/>
                <a:gd name="T28" fmla="*/ 24 w 128"/>
                <a:gd name="T29" fmla="*/ 69 h 85"/>
                <a:gd name="T30" fmla="*/ 128 w 128"/>
                <a:gd name="T31" fmla="*/ 33 h 85"/>
                <a:gd name="T32" fmla="*/ 128 w 128"/>
                <a:gd name="T33" fmla="*/ 5 h 85"/>
                <a:gd name="T34" fmla="*/ 100 w 128"/>
                <a:gd name="T35" fmla="*/ 5 h 85"/>
                <a:gd name="T36" fmla="*/ 100 w 128"/>
                <a:gd name="T37" fmla="*/ 13 h 85"/>
                <a:gd name="T38" fmla="*/ 114 w 128"/>
                <a:gd name="T39" fmla="*/ 13 h 85"/>
                <a:gd name="T40" fmla="*/ 66 w 128"/>
                <a:gd name="T41" fmla="*/ 61 h 85"/>
                <a:gd name="T42" fmla="*/ 48 w 128"/>
                <a:gd name="T43" fmla="*/ 61 h 85"/>
                <a:gd name="T44" fmla="*/ 48 w 128"/>
                <a:gd name="T45" fmla="*/ 69 h 85"/>
                <a:gd name="T46" fmla="*/ 70 w 128"/>
                <a:gd name="T47" fmla="*/ 69 h 85"/>
                <a:gd name="T48" fmla="*/ 120 w 128"/>
                <a:gd name="T49" fmla="*/ 19 h 85"/>
                <a:gd name="T50" fmla="*/ 120 w 128"/>
                <a:gd name="T51" fmla="*/ 33 h 85"/>
                <a:gd name="T52" fmla="*/ 128 w 128"/>
                <a:gd name="T53" fmla="*/ 33 h 85"/>
                <a:gd name="T54" fmla="*/ 15 w 128"/>
                <a:gd name="T55" fmla="*/ 16 h 85"/>
                <a:gd name="T56" fmla="*/ 27 w 128"/>
                <a:gd name="T57" fmla="*/ 4 h 85"/>
                <a:gd name="T58" fmla="*/ 28 w 128"/>
                <a:gd name="T59" fmla="*/ 4 h 85"/>
                <a:gd name="T60" fmla="*/ 28 w 128"/>
                <a:gd name="T61" fmla="*/ 0 h 85"/>
                <a:gd name="T62" fmla="*/ 36 w 128"/>
                <a:gd name="T63" fmla="*/ 0 h 85"/>
                <a:gd name="T64" fmla="*/ 36 w 128"/>
                <a:gd name="T65" fmla="*/ 4 h 85"/>
                <a:gd name="T66" fmla="*/ 45 w 128"/>
                <a:gd name="T67" fmla="*/ 4 h 85"/>
                <a:gd name="T68" fmla="*/ 45 w 128"/>
                <a:gd name="T69" fmla="*/ 12 h 85"/>
                <a:gd name="T70" fmla="*/ 36 w 128"/>
                <a:gd name="T71" fmla="*/ 12 h 85"/>
                <a:gd name="T72" fmla="*/ 36 w 128"/>
                <a:gd name="T73" fmla="*/ 19 h 85"/>
                <a:gd name="T74" fmla="*/ 38 w 128"/>
                <a:gd name="T75" fmla="*/ 19 h 85"/>
                <a:gd name="T76" fmla="*/ 49 w 128"/>
                <a:gd name="T77" fmla="*/ 31 h 85"/>
                <a:gd name="T78" fmla="*/ 38 w 128"/>
                <a:gd name="T79" fmla="*/ 42 h 85"/>
                <a:gd name="T80" fmla="*/ 36 w 128"/>
                <a:gd name="T81" fmla="*/ 42 h 85"/>
                <a:gd name="T82" fmla="*/ 36 w 128"/>
                <a:gd name="T83" fmla="*/ 47 h 85"/>
                <a:gd name="T84" fmla="*/ 28 w 128"/>
                <a:gd name="T85" fmla="*/ 47 h 85"/>
                <a:gd name="T86" fmla="*/ 28 w 128"/>
                <a:gd name="T87" fmla="*/ 42 h 85"/>
                <a:gd name="T88" fmla="*/ 19 w 128"/>
                <a:gd name="T89" fmla="*/ 42 h 85"/>
                <a:gd name="T90" fmla="*/ 19 w 128"/>
                <a:gd name="T91" fmla="*/ 34 h 85"/>
                <a:gd name="T92" fmla="*/ 28 w 128"/>
                <a:gd name="T93" fmla="*/ 34 h 85"/>
                <a:gd name="T94" fmla="*/ 28 w 128"/>
                <a:gd name="T95" fmla="*/ 27 h 85"/>
                <a:gd name="T96" fmla="*/ 27 w 128"/>
                <a:gd name="T97" fmla="*/ 27 h 85"/>
                <a:gd name="T98" fmla="*/ 15 w 128"/>
                <a:gd name="T99" fmla="*/ 16 h 85"/>
                <a:gd name="T100" fmla="*/ 36 w 128"/>
                <a:gd name="T101" fmla="*/ 34 h 85"/>
                <a:gd name="T102" fmla="*/ 38 w 128"/>
                <a:gd name="T103" fmla="*/ 34 h 85"/>
                <a:gd name="T104" fmla="*/ 41 w 128"/>
                <a:gd name="T105" fmla="*/ 31 h 85"/>
                <a:gd name="T106" fmla="*/ 38 w 128"/>
                <a:gd name="T107" fmla="*/ 27 h 85"/>
                <a:gd name="T108" fmla="*/ 36 w 128"/>
                <a:gd name="T109" fmla="*/ 27 h 85"/>
                <a:gd name="T110" fmla="*/ 36 w 128"/>
                <a:gd name="T111" fmla="*/ 34 h 85"/>
                <a:gd name="T112" fmla="*/ 23 w 128"/>
                <a:gd name="T113" fmla="*/ 16 h 85"/>
                <a:gd name="T114" fmla="*/ 27 w 128"/>
                <a:gd name="T115" fmla="*/ 19 h 85"/>
                <a:gd name="T116" fmla="*/ 28 w 128"/>
                <a:gd name="T117" fmla="*/ 19 h 85"/>
                <a:gd name="T118" fmla="*/ 28 w 128"/>
                <a:gd name="T119" fmla="*/ 12 h 85"/>
                <a:gd name="T120" fmla="*/ 27 w 128"/>
                <a:gd name="T121" fmla="*/ 12 h 85"/>
                <a:gd name="T122" fmla="*/ 23 w 128"/>
                <a:gd name="T123" fmla="*/ 1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8" h="85">
                  <a:moveTo>
                    <a:pt x="0" y="77"/>
                  </a:moveTo>
                  <a:cubicBezTo>
                    <a:pt x="128" y="77"/>
                    <a:pt x="128" y="77"/>
                    <a:pt x="128" y="77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0" y="77"/>
                  </a:lnTo>
                  <a:close/>
                  <a:moveTo>
                    <a:pt x="0" y="69"/>
                  </a:moveTo>
                  <a:cubicBezTo>
                    <a:pt x="16" y="69"/>
                    <a:pt x="16" y="69"/>
                    <a:pt x="16" y="6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0" y="61"/>
                    <a:pt x="0" y="61"/>
                    <a:pt x="0" y="61"/>
                  </a:cubicBezTo>
                  <a:lnTo>
                    <a:pt x="0" y="69"/>
                  </a:lnTo>
                  <a:close/>
                  <a:moveTo>
                    <a:pt x="24" y="69"/>
                  </a:moveTo>
                  <a:cubicBezTo>
                    <a:pt x="40" y="69"/>
                    <a:pt x="40" y="69"/>
                    <a:pt x="40" y="6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24" y="61"/>
                    <a:pt x="24" y="61"/>
                    <a:pt x="24" y="61"/>
                  </a:cubicBezTo>
                  <a:lnTo>
                    <a:pt x="24" y="69"/>
                  </a:lnTo>
                  <a:close/>
                  <a:moveTo>
                    <a:pt x="128" y="33"/>
                  </a:moveTo>
                  <a:cubicBezTo>
                    <a:pt x="128" y="5"/>
                    <a:pt x="128" y="5"/>
                    <a:pt x="128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13"/>
                    <a:pt x="100" y="13"/>
                    <a:pt x="100" y="13"/>
                  </a:cubicBezTo>
                  <a:cubicBezTo>
                    <a:pt x="114" y="13"/>
                    <a:pt x="114" y="13"/>
                    <a:pt x="114" y="13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48" y="61"/>
                    <a:pt x="48" y="61"/>
                    <a:pt x="48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70" y="69"/>
                    <a:pt x="70" y="69"/>
                    <a:pt x="70" y="69"/>
                  </a:cubicBezTo>
                  <a:cubicBezTo>
                    <a:pt x="120" y="19"/>
                    <a:pt x="120" y="19"/>
                    <a:pt x="120" y="19"/>
                  </a:cubicBezTo>
                  <a:cubicBezTo>
                    <a:pt x="120" y="33"/>
                    <a:pt x="120" y="33"/>
                    <a:pt x="120" y="33"/>
                  </a:cubicBezTo>
                  <a:lnTo>
                    <a:pt x="128" y="33"/>
                  </a:lnTo>
                  <a:close/>
                  <a:moveTo>
                    <a:pt x="15" y="16"/>
                  </a:moveTo>
                  <a:cubicBezTo>
                    <a:pt x="15" y="10"/>
                    <a:pt x="20" y="4"/>
                    <a:pt x="27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44" y="19"/>
                    <a:pt x="49" y="24"/>
                    <a:pt x="49" y="31"/>
                  </a:cubicBezTo>
                  <a:cubicBezTo>
                    <a:pt x="49" y="37"/>
                    <a:pt x="44" y="42"/>
                    <a:pt x="38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0" y="27"/>
                    <a:pt x="15" y="22"/>
                    <a:pt x="15" y="16"/>
                  </a:cubicBezTo>
                  <a:close/>
                  <a:moveTo>
                    <a:pt x="36" y="34"/>
                  </a:move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41" y="33"/>
                    <a:pt x="41" y="31"/>
                  </a:cubicBezTo>
                  <a:cubicBezTo>
                    <a:pt x="41" y="29"/>
                    <a:pt x="39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lnTo>
                    <a:pt x="36" y="34"/>
                  </a:lnTo>
                  <a:close/>
                  <a:moveTo>
                    <a:pt x="23" y="16"/>
                  </a:moveTo>
                  <a:cubicBezTo>
                    <a:pt x="23" y="18"/>
                    <a:pt x="25" y="19"/>
                    <a:pt x="27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5" y="12"/>
                    <a:pt x="23" y="14"/>
                    <a:pt x="23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531565" y="2809428"/>
            <a:ext cx="1573175" cy="1573175"/>
            <a:chOff x="6531565" y="2897089"/>
            <a:chExt cx="1573175" cy="1573175"/>
          </a:xfrm>
        </p:grpSpPr>
        <p:sp>
          <p:nvSpPr>
            <p:cNvPr id="79" name="Oval 78"/>
            <p:cNvSpPr/>
            <p:nvPr/>
          </p:nvSpPr>
          <p:spPr bwMode="auto">
            <a:xfrm>
              <a:off x="6531565" y="2897089"/>
              <a:ext cx="1573175" cy="1573175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4" name="Freeform 131"/>
            <p:cNvSpPr>
              <a:spLocks noChangeAspect="1" noEditPoints="1"/>
            </p:cNvSpPr>
            <p:nvPr/>
          </p:nvSpPr>
          <p:spPr bwMode="auto">
            <a:xfrm>
              <a:off x="6947783" y="3196232"/>
              <a:ext cx="733273" cy="852257"/>
            </a:xfrm>
            <a:custGeom>
              <a:avLst/>
              <a:gdLst>
                <a:gd name="T0" fmla="*/ 60 w 112"/>
                <a:gd name="T1" fmla="*/ 70 h 128"/>
                <a:gd name="T2" fmla="*/ 79 w 112"/>
                <a:gd name="T3" fmla="*/ 89 h 128"/>
                <a:gd name="T4" fmla="*/ 73 w 112"/>
                <a:gd name="T5" fmla="*/ 95 h 128"/>
                <a:gd name="T6" fmla="*/ 52 w 112"/>
                <a:gd name="T7" fmla="*/ 74 h 128"/>
                <a:gd name="T8" fmla="*/ 52 w 112"/>
                <a:gd name="T9" fmla="*/ 40 h 128"/>
                <a:gd name="T10" fmla="*/ 60 w 112"/>
                <a:gd name="T11" fmla="*/ 40 h 128"/>
                <a:gd name="T12" fmla="*/ 60 w 112"/>
                <a:gd name="T13" fmla="*/ 70 h 128"/>
                <a:gd name="T14" fmla="*/ 112 w 112"/>
                <a:gd name="T15" fmla="*/ 72 h 128"/>
                <a:gd name="T16" fmla="*/ 56 w 112"/>
                <a:gd name="T17" fmla="*/ 128 h 128"/>
                <a:gd name="T18" fmla="*/ 0 w 112"/>
                <a:gd name="T19" fmla="*/ 72 h 128"/>
                <a:gd name="T20" fmla="*/ 14 w 112"/>
                <a:gd name="T21" fmla="*/ 35 h 128"/>
                <a:gd name="T22" fmla="*/ 3 w 112"/>
                <a:gd name="T23" fmla="*/ 25 h 128"/>
                <a:gd name="T24" fmla="*/ 9 w 112"/>
                <a:gd name="T25" fmla="*/ 19 h 128"/>
                <a:gd name="T26" fmla="*/ 19 w 112"/>
                <a:gd name="T27" fmla="*/ 30 h 128"/>
                <a:gd name="T28" fmla="*/ 52 w 112"/>
                <a:gd name="T29" fmla="*/ 16 h 128"/>
                <a:gd name="T30" fmla="*/ 52 w 112"/>
                <a:gd name="T31" fmla="*/ 8 h 128"/>
                <a:gd name="T32" fmla="*/ 44 w 112"/>
                <a:gd name="T33" fmla="*/ 8 h 128"/>
                <a:gd name="T34" fmla="*/ 44 w 112"/>
                <a:gd name="T35" fmla="*/ 0 h 128"/>
                <a:gd name="T36" fmla="*/ 68 w 112"/>
                <a:gd name="T37" fmla="*/ 0 h 128"/>
                <a:gd name="T38" fmla="*/ 68 w 112"/>
                <a:gd name="T39" fmla="*/ 8 h 128"/>
                <a:gd name="T40" fmla="*/ 60 w 112"/>
                <a:gd name="T41" fmla="*/ 8 h 128"/>
                <a:gd name="T42" fmla="*/ 60 w 112"/>
                <a:gd name="T43" fmla="*/ 16 h 128"/>
                <a:gd name="T44" fmla="*/ 93 w 112"/>
                <a:gd name="T45" fmla="*/ 30 h 128"/>
                <a:gd name="T46" fmla="*/ 103 w 112"/>
                <a:gd name="T47" fmla="*/ 19 h 128"/>
                <a:gd name="T48" fmla="*/ 109 w 112"/>
                <a:gd name="T49" fmla="*/ 25 h 128"/>
                <a:gd name="T50" fmla="*/ 98 w 112"/>
                <a:gd name="T51" fmla="*/ 35 h 128"/>
                <a:gd name="T52" fmla="*/ 112 w 112"/>
                <a:gd name="T53" fmla="*/ 72 h 128"/>
                <a:gd name="T54" fmla="*/ 104 w 112"/>
                <a:gd name="T55" fmla="*/ 72 h 128"/>
                <a:gd name="T56" fmla="*/ 56 w 112"/>
                <a:gd name="T57" fmla="*/ 24 h 128"/>
                <a:gd name="T58" fmla="*/ 8 w 112"/>
                <a:gd name="T59" fmla="*/ 72 h 128"/>
                <a:gd name="T60" fmla="*/ 56 w 112"/>
                <a:gd name="T61" fmla="*/ 120 h 128"/>
                <a:gd name="T62" fmla="*/ 104 w 112"/>
                <a:gd name="T63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2" h="128">
                  <a:moveTo>
                    <a:pt x="60" y="70"/>
                  </a:moveTo>
                  <a:cubicBezTo>
                    <a:pt x="79" y="89"/>
                    <a:pt x="79" y="89"/>
                    <a:pt x="79" y="8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60" y="40"/>
                    <a:pt x="60" y="40"/>
                    <a:pt x="60" y="40"/>
                  </a:cubicBezTo>
                  <a:lnTo>
                    <a:pt x="60" y="70"/>
                  </a:lnTo>
                  <a:close/>
                  <a:moveTo>
                    <a:pt x="112" y="72"/>
                  </a:moveTo>
                  <a:cubicBezTo>
                    <a:pt x="112" y="103"/>
                    <a:pt x="87" y="128"/>
                    <a:pt x="56" y="128"/>
                  </a:cubicBezTo>
                  <a:cubicBezTo>
                    <a:pt x="25" y="128"/>
                    <a:pt x="0" y="103"/>
                    <a:pt x="0" y="72"/>
                  </a:cubicBezTo>
                  <a:cubicBezTo>
                    <a:pt x="0" y="58"/>
                    <a:pt x="5" y="45"/>
                    <a:pt x="14" y="3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8" y="22"/>
                    <a:pt x="40" y="17"/>
                    <a:pt x="52" y="16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72" y="17"/>
                    <a:pt x="84" y="22"/>
                    <a:pt x="93" y="30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7" y="45"/>
                    <a:pt x="112" y="58"/>
                    <a:pt x="112" y="72"/>
                  </a:cubicBezTo>
                  <a:close/>
                  <a:moveTo>
                    <a:pt x="104" y="72"/>
                  </a:moveTo>
                  <a:cubicBezTo>
                    <a:pt x="104" y="45"/>
                    <a:pt x="82" y="24"/>
                    <a:pt x="56" y="24"/>
                  </a:cubicBezTo>
                  <a:cubicBezTo>
                    <a:pt x="30" y="24"/>
                    <a:pt x="8" y="45"/>
                    <a:pt x="8" y="72"/>
                  </a:cubicBezTo>
                  <a:cubicBezTo>
                    <a:pt x="8" y="98"/>
                    <a:pt x="30" y="120"/>
                    <a:pt x="56" y="120"/>
                  </a:cubicBezTo>
                  <a:cubicBezTo>
                    <a:pt x="82" y="120"/>
                    <a:pt x="104" y="98"/>
                    <a:pt x="104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451598" y="2809428"/>
            <a:ext cx="1573175" cy="1573175"/>
            <a:chOff x="9451598" y="2897089"/>
            <a:chExt cx="1573175" cy="1573175"/>
          </a:xfrm>
        </p:grpSpPr>
        <p:sp>
          <p:nvSpPr>
            <p:cNvPr id="85" name="Oval 84"/>
            <p:cNvSpPr/>
            <p:nvPr/>
          </p:nvSpPr>
          <p:spPr bwMode="auto">
            <a:xfrm>
              <a:off x="9451598" y="2897089"/>
              <a:ext cx="1573175" cy="1573175"/>
            </a:xfrm>
            <a:prstGeom prst="ellipse">
              <a:avLst/>
            </a:prstGeom>
            <a:solidFill>
              <a:schemeClr val="tx2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60" tIns="143408" rIns="179260" bIns="14340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6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" panose="020F05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9827674" y="3169920"/>
              <a:ext cx="870013" cy="914400"/>
            </a:xfrm>
            <a:custGeom>
              <a:avLst/>
              <a:gdLst>
                <a:gd name="T0" fmla="*/ 121 w 135"/>
                <a:gd name="T1" fmla="*/ 53 h 142"/>
                <a:gd name="T2" fmla="*/ 125 w 135"/>
                <a:gd name="T3" fmla="*/ 64 h 142"/>
                <a:gd name="T4" fmla="*/ 127 w 135"/>
                <a:gd name="T5" fmla="*/ 79 h 142"/>
                <a:gd name="T6" fmla="*/ 108 w 135"/>
                <a:gd name="T7" fmla="*/ 124 h 142"/>
                <a:gd name="T8" fmla="*/ 64 w 135"/>
                <a:gd name="T9" fmla="*/ 142 h 142"/>
                <a:gd name="T10" fmla="*/ 19 w 135"/>
                <a:gd name="T11" fmla="*/ 124 h 142"/>
                <a:gd name="T12" fmla="*/ 0 w 135"/>
                <a:gd name="T13" fmla="*/ 79 h 142"/>
                <a:gd name="T14" fmla="*/ 19 w 135"/>
                <a:gd name="T15" fmla="*/ 34 h 142"/>
                <a:gd name="T16" fmla="*/ 60 w 135"/>
                <a:gd name="T17" fmla="*/ 16 h 142"/>
                <a:gd name="T18" fmla="*/ 60 w 135"/>
                <a:gd name="T19" fmla="*/ 0 h 142"/>
                <a:gd name="T20" fmla="*/ 64 w 135"/>
                <a:gd name="T21" fmla="*/ 0 h 142"/>
                <a:gd name="T22" fmla="*/ 105 w 135"/>
                <a:gd name="T23" fmla="*/ 12 h 142"/>
                <a:gd name="T24" fmla="*/ 133 w 135"/>
                <a:gd name="T25" fmla="*/ 43 h 142"/>
                <a:gd name="T26" fmla="*/ 135 w 135"/>
                <a:gd name="T27" fmla="*/ 47 h 142"/>
                <a:gd name="T28" fmla="*/ 121 w 135"/>
                <a:gd name="T29" fmla="*/ 53 h 142"/>
                <a:gd name="T30" fmla="*/ 60 w 135"/>
                <a:gd name="T31" fmla="*/ 24 h 142"/>
                <a:gd name="T32" fmla="*/ 25 w 135"/>
                <a:gd name="T33" fmla="*/ 40 h 142"/>
                <a:gd name="T34" fmla="*/ 8 w 135"/>
                <a:gd name="T35" fmla="*/ 79 h 142"/>
                <a:gd name="T36" fmla="*/ 25 w 135"/>
                <a:gd name="T37" fmla="*/ 118 h 142"/>
                <a:gd name="T38" fmla="*/ 64 w 135"/>
                <a:gd name="T39" fmla="*/ 134 h 142"/>
                <a:gd name="T40" fmla="*/ 103 w 135"/>
                <a:gd name="T41" fmla="*/ 118 h 142"/>
                <a:gd name="T42" fmla="*/ 119 w 135"/>
                <a:gd name="T43" fmla="*/ 79 h 142"/>
                <a:gd name="T44" fmla="*/ 117 w 135"/>
                <a:gd name="T45" fmla="*/ 66 h 142"/>
                <a:gd name="T46" fmla="*/ 114 w 135"/>
                <a:gd name="T47" fmla="*/ 57 h 142"/>
                <a:gd name="T48" fmla="*/ 60 w 135"/>
                <a:gd name="T49" fmla="*/ 84 h 142"/>
                <a:gd name="T50" fmla="*/ 60 w 135"/>
                <a:gd name="T51" fmla="*/ 24 h 142"/>
                <a:gd name="T52" fmla="*/ 68 w 135"/>
                <a:gd name="T53" fmla="*/ 71 h 142"/>
                <a:gd name="T54" fmla="*/ 124 w 135"/>
                <a:gd name="T55" fmla="*/ 43 h 142"/>
                <a:gd name="T56" fmla="*/ 100 w 135"/>
                <a:gd name="T57" fmla="*/ 19 h 142"/>
                <a:gd name="T58" fmla="*/ 68 w 135"/>
                <a:gd name="T59" fmla="*/ 8 h 142"/>
                <a:gd name="T60" fmla="*/ 68 w 135"/>
                <a:gd name="T61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5" h="142">
                  <a:moveTo>
                    <a:pt x="121" y="53"/>
                  </a:moveTo>
                  <a:cubicBezTo>
                    <a:pt x="123" y="57"/>
                    <a:pt x="124" y="60"/>
                    <a:pt x="125" y="64"/>
                  </a:cubicBezTo>
                  <a:cubicBezTo>
                    <a:pt x="126" y="69"/>
                    <a:pt x="127" y="74"/>
                    <a:pt x="127" y="79"/>
                  </a:cubicBezTo>
                  <a:cubicBezTo>
                    <a:pt x="127" y="96"/>
                    <a:pt x="120" y="112"/>
                    <a:pt x="108" y="124"/>
                  </a:cubicBezTo>
                  <a:cubicBezTo>
                    <a:pt x="97" y="135"/>
                    <a:pt x="81" y="142"/>
                    <a:pt x="64" y="142"/>
                  </a:cubicBezTo>
                  <a:cubicBezTo>
                    <a:pt x="46" y="142"/>
                    <a:pt x="30" y="135"/>
                    <a:pt x="19" y="124"/>
                  </a:cubicBezTo>
                  <a:cubicBezTo>
                    <a:pt x="7" y="112"/>
                    <a:pt x="0" y="96"/>
                    <a:pt x="0" y="79"/>
                  </a:cubicBezTo>
                  <a:cubicBezTo>
                    <a:pt x="0" y="62"/>
                    <a:pt x="7" y="46"/>
                    <a:pt x="19" y="34"/>
                  </a:cubicBezTo>
                  <a:cubicBezTo>
                    <a:pt x="29" y="24"/>
                    <a:pt x="44" y="17"/>
                    <a:pt x="60" y="16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79" y="0"/>
                    <a:pt x="93" y="5"/>
                    <a:pt x="105" y="12"/>
                  </a:cubicBezTo>
                  <a:cubicBezTo>
                    <a:pt x="117" y="20"/>
                    <a:pt x="126" y="30"/>
                    <a:pt x="133" y="43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21" y="53"/>
                    <a:pt x="121" y="53"/>
                    <a:pt x="121" y="53"/>
                  </a:cubicBezTo>
                  <a:close/>
                  <a:moveTo>
                    <a:pt x="60" y="24"/>
                  </a:moveTo>
                  <a:cubicBezTo>
                    <a:pt x="46" y="25"/>
                    <a:pt x="34" y="31"/>
                    <a:pt x="25" y="40"/>
                  </a:cubicBezTo>
                  <a:cubicBezTo>
                    <a:pt x="14" y="50"/>
                    <a:pt x="8" y="64"/>
                    <a:pt x="8" y="79"/>
                  </a:cubicBezTo>
                  <a:cubicBezTo>
                    <a:pt x="8" y="94"/>
                    <a:pt x="14" y="108"/>
                    <a:pt x="25" y="118"/>
                  </a:cubicBezTo>
                  <a:cubicBezTo>
                    <a:pt x="35" y="128"/>
                    <a:pt x="48" y="134"/>
                    <a:pt x="64" y="134"/>
                  </a:cubicBezTo>
                  <a:cubicBezTo>
                    <a:pt x="79" y="134"/>
                    <a:pt x="93" y="128"/>
                    <a:pt x="103" y="118"/>
                  </a:cubicBezTo>
                  <a:cubicBezTo>
                    <a:pt x="113" y="108"/>
                    <a:pt x="119" y="94"/>
                    <a:pt x="119" y="79"/>
                  </a:cubicBezTo>
                  <a:cubicBezTo>
                    <a:pt x="119" y="75"/>
                    <a:pt x="118" y="70"/>
                    <a:pt x="117" y="66"/>
                  </a:cubicBezTo>
                  <a:cubicBezTo>
                    <a:pt x="116" y="63"/>
                    <a:pt x="115" y="60"/>
                    <a:pt x="114" y="57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24"/>
                    <a:pt x="60" y="24"/>
                    <a:pt x="60" y="24"/>
                  </a:cubicBezTo>
                  <a:close/>
                  <a:moveTo>
                    <a:pt x="68" y="71"/>
                  </a:moveTo>
                  <a:cubicBezTo>
                    <a:pt x="124" y="43"/>
                    <a:pt x="124" y="43"/>
                    <a:pt x="124" y="43"/>
                  </a:cubicBezTo>
                  <a:cubicBezTo>
                    <a:pt x="118" y="33"/>
                    <a:pt x="110" y="25"/>
                    <a:pt x="100" y="19"/>
                  </a:cubicBezTo>
                  <a:cubicBezTo>
                    <a:pt x="91" y="13"/>
                    <a:pt x="80" y="9"/>
                    <a:pt x="68" y="8"/>
                  </a:cubicBezTo>
                  <a:cubicBezTo>
                    <a:pt x="68" y="71"/>
                    <a:pt x="68" y="71"/>
                    <a:pt x="68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Rectangle: Rounded Corners 2"/>
          <p:cNvSpPr/>
          <p:nvPr/>
        </p:nvSpPr>
        <p:spPr bwMode="auto">
          <a:xfrm>
            <a:off x="5913437" y="2532561"/>
            <a:ext cx="6248401" cy="3250701"/>
          </a:xfrm>
          <a:prstGeom prst="roundRect">
            <a:avLst/>
          </a:prstGeom>
          <a:noFill/>
          <a:ln w="38100"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6234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0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9.49706E-7 8.48842E-7 L -9.49706E-7 -0.05447 " pathEditMode="relative" rAng="0" ptsTypes="AA">
                                      <p:cBhvr>
                                        <p:cTn id="15" dur="5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2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1" dur="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63135E-6 8.48842E-7 L -1.63135E-6 -0.05447 " pathEditMode="relative" rAng="0" ptsTypes="AA">
                                      <p:cBhvr>
                                        <p:cTn id="26" dur="5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32" dur="100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2.31299E-6 8.48842E-7 L -2.31299E-6 -0.05447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24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3" dur="100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46439E-6 8.48842E-7 L 3.46439E-6 -0.05447 " pathEditMode="relative" rAng="0" ptsTypes="AA">
                                      <p:cBhvr>
                                        <p:cTn id="48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2" grpId="1"/>
      <p:bldP spid="54" grpId="0"/>
      <p:bldP spid="54" grpId="1"/>
      <p:bldP spid="86" grpId="0"/>
      <p:bldP spid="86" grpId="1"/>
      <p:bldP spid="87" grpId="0"/>
      <p:bldP spid="87" grpId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 bwMode="auto">
          <a:xfrm>
            <a:off x="275482" y="4279790"/>
            <a:ext cx="11887878" cy="2417420"/>
          </a:xfrm>
          <a:prstGeom prst="rect">
            <a:avLst/>
          </a:prstGeom>
          <a:solidFill>
            <a:schemeClr val="accent4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54" tIns="146283" rIns="182854" bIns="146283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224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Build on the OS (IaaS)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883" y="496"/>
            <a:ext cx="12434711" cy="4279293"/>
          </a:xfrm>
          <a:prstGeom prst="rect">
            <a:avLst/>
          </a:prstGeom>
          <a:solidFill>
            <a:schemeClr val="bg2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5482" y="1213175"/>
            <a:ext cx="11887878" cy="3028520"/>
          </a:xfrm>
          <a:prstGeom prst="rect">
            <a:avLst/>
          </a:prstGeom>
          <a:solidFill>
            <a:schemeClr val="accent4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54" tIns="146283" rIns="182854" bIns="146283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224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Build on a Developer Platform (PaaS)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9831971" y="1212210"/>
            <a:ext cx="2330111" cy="3028520"/>
          </a:xfrm>
          <a:prstGeom prst="rect">
            <a:avLst/>
          </a:prstGeom>
          <a:solidFill>
            <a:schemeClr val="tx2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75483" y="3575589"/>
            <a:ext cx="11885513" cy="666106"/>
          </a:xfrm>
          <a:prstGeom prst="rect">
            <a:avLst/>
          </a:prstGeom>
          <a:solidFill>
            <a:schemeClr val="accent5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8001480" y="1829143"/>
            <a:ext cx="1236103" cy="1236103"/>
            <a:chOff x="9754182" y="1828906"/>
            <a:chExt cx="1236279" cy="1236279"/>
          </a:xfrm>
        </p:grpSpPr>
        <p:sp>
          <p:nvSpPr>
            <p:cNvPr id="49" name="Oval 48"/>
            <p:cNvSpPr/>
            <p:nvPr/>
          </p:nvSpPr>
          <p:spPr bwMode="auto">
            <a:xfrm>
              <a:off x="9754182" y="1828906"/>
              <a:ext cx="1236279" cy="1236279"/>
            </a:xfrm>
            <a:prstGeom prst="ellipse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74409" y="2049133"/>
              <a:ext cx="795824" cy="795824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835833" y="1829143"/>
            <a:ext cx="1236103" cy="1236103"/>
            <a:chOff x="1448382" y="1828906"/>
            <a:chExt cx="1236279" cy="1236279"/>
          </a:xfrm>
        </p:grpSpPr>
        <p:sp>
          <p:nvSpPr>
            <p:cNvPr id="5" name="Oval 4"/>
            <p:cNvSpPr/>
            <p:nvPr/>
          </p:nvSpPr>
          <p:spPr bwMode="auto">
            <a:xfrm>
              <a:off x="1448382" y="1828906"/>
              <a:ext cx="1236279" cy="1236279"/>
            </a:xfrm>
            <a:prstGeom prst="ellipse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28297" y="2108820"/>
              <a:ext cx="676449" cy="67645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5622520" y="1829143"/>
            <a:ext cx="1236103" cy="1236103"/>
            <a:chOff x="6985582" y="1828906"/>
            <a:chExt cx="1236279" cy="1236279"/>
          </a:xfrm>
        </p:grpSpPr>
        <p:sp>
          <p:nvSpPr>
            <p:cNvPr id="48" name="Oval 47"/>
            <p:cNvSpPr/>
            <p:nvPr/>
          </p:nvSpPr>
          <p:spPr bwMode="auto">
            <a:xfrm>
              <a:off x="6985582" y="1828906"/>
              <a:ext cx="1236279" cy="1236279"/>
            </a:xfrm>
            <a:prstGeom prst="ellipse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grpSp>
          <p:nvGrpSpPr>
            <p:cNvPr id="70" name="Group 4"/>
            <p:cNvGrpSpPr>
              <a:grpSpLocks noChangeAspect="1"/>
            </p:cNvGrpSpPr>
            <p:nvPr/>
          </p:nvGrpSpPr>
          <p:grpSpPr bwMode="auto">
            <a:xfrm>
              <a:off x="7208434" y="2113670"/>
              <a:ext cx="790575" cy="666750"/>
              <a:chOff x="3668" y="1993"/>
              <a:chExt cx="498" cy="420"/>
            </a:xfrm>
            <a:solidFill>
              <a:schemeClr val="tx1"/>
            </a:solidFill>
          </p:grpSpPr>
          <p:sp>
            <p:nvSpPr>
              <p:cNvPr id="71" name="Freeform 5"/>
              <p:cNvSpPr>
                <a:spLocks/>
              </p:cNvSpPr>
              <p:nvPr/>
            </p:nvSpPr>
            <p:spPr bwMode="auto">
              <a:xfrm>
                <a:off x="3810" y="1993"/>
                <a:ext cx="223" cy="420"/>
              </a:xfrm>
              <a:custGeom>
                <a:avLst/>
                <a:gdLst>
                  <a:gd name="T0" fmla="*/ 75 w 223"/>
                  <a:gd name="T1" fmla="*/ 0 h 420"/>
                  <a:gd name="T2" fmla="*/ 223 w 223"/>
                  <a:gd name="T3" fmla="*/ 0 h 420"/>
                  <a:gd name="T4" fmla="*/ 129 w 223"/>
                  <a:gd name="T5" fmla="*/ 141 h 420"/>
                  <a:gd name="T6" fmla="*/ 223 w 223"/>
                  <a:gd name="T7" fmla="*/ 141 h 420"/>
                  <a:gd name="T8" fmla="*/ 25 w 223"/>
                  <a:gd name="T9" fmla="*/ 420 h 420"/>
                  <a:gd name="T10" fmla="*/ 94 w 223"/>
                  <a:gd name="T11" fmla="*/ 209 h 420"/>
                  <a:gd name="T12" fmla="*/ 0 w 223"/>
                  <a:gd name="T13" fmla="*/ 209 h 420"/>
                  <a:gd name="T14" fmla="*/ 75 w 223"/>
                  <a:gd name="T15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420">
                    <a:moveTo>
                      <a:pt x="75" y="0"/>
                    </a:moveTo>
                    <a:lnTo>
                      <a:pt x="223" y="0"/>
                    </a:lnTo>
                    <a:lnTo>
                      <a:pt x="129" y="141"/>
                    </a:lnTo>
                    <a:lnTo>
                      <a:pt x="223" y="141"/>
                    </a:lnTo>
                    <a:lnTo>
                      <a:pt x="25" y="420"/>
                    </a:lnTo>
                    <a:lnTo>
                      <a:pt x="94" y="209"/>
                    </a:lnTo>
                    <a:lnTo>
                      <a:pt x="0" y="20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6"/>
              <p:cNvSpPr>
                <a:spLocks/>
              </p:cNvSpPr>
              <p:nvPr/>
            </p:nvSpPr>
            <p:spPr bwMode="auto">
              <a:xfrm>
                <a:off x="3668" y="2057"/>
                <a:ext cx="152" cy="279"/>
              </a:xfrm>
              <a:custGeom>
                <a:avLst/>
                <a:gdLst>
                  <a:gd name="T0" fmla="*/ 15 w 79"/>
                  <a:gd name="T1" fmla="*/ 72 h 144"/>
                  <a:gd name="T2" fmla="*/ 77 w 79"/>
                  <a:gd name="T3" fmla="*/ 10 h 144"/>
                  <a:gd name="T4" fmla="*/ 77 w 79"/>
                  <a:gd name="T5" fmla="*/ 5 h 144"/>
                  <a:gd name="T6" fmla="*/ 74 w 79"/>
                  <a:gd name="T7" fmla="*/ 1 h 144"/>
                  <a:gd name="T8" fmla="*/ 69 w 79"/>
                  <a:gd name="T9" fmla="*/ 1 h 144"/>
                  <a:gd name="T10" fmla="*/ 1 w 79"/>
                  <a:gd name="T11" fmla="*/ 69 h 144"/>
                  <a:gd name="T12" fmla="*/ 0 w 79"/>
                  <a:gd name="T13" fmla="*/ 72 h 144"/>
                  <a:gd name="T14" fmla="*/ 1 w 79"/>
                  <a:gd name="T15" fmla="*/ 74 h 144"/>
                  <a:gd name="T16" fmla="*/ 69 w 79"/>
                  <a:gd name="T17" fmla="*/ 142 h 144"/>
                  <a:gd name="T18" fmla="*/ 74 w 79"/>
                  <a:gd name="T19" fmla="*/ 142 h 144"/>
                  <a:gd name="T20" fmla="*/ 77 w 79"/>
                  <a:gd name="T21" fmla="*/ 139 h 144"/>
                  <a:gd name="T22" fmla="*/ 77 w 79"/>
                  <a:gd name="T23" fmla="*/ 134 h 144"/>
                  <a:gd name="T24" fmla="*/ 15 w 79"/>
                  <a:gd name="T25" fmla="*/ 72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144">
                    <a:moveTo>
                      <a:pt x="15" y="72"/>
                    </a:moveTo>
                    <a:cubicBezTo>
                      <a:pt x="77" y="10"/>
                      <a:pt x="77" y="10"/>
                      <a:pt x="77" y="10"/>
                    </a:cubicBezTo>
                    <a:cubicBezTo>
                      <a:pt x="79" y="8"/>
                      <a:pt x="79" y="6"/>
                      <a:pt x="77" y="5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2" y="0"/>
                      <a:pt x="70" y="0"/>
                      <a:pt x="69" y="1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0" y="70"/>
                      <a:pt x="0" y="71"/>
                      <a:pt x="0" y="72"/>
                    </a:cubicBezTo>
                    <a:cubicBezTo>
                      <a:pt x="0" y="73"/>
                      <a:pt x="0" y="74"/>
                      <a:pt x="1" y="74"/>
                    </a:cubicBezTo>
                    <a:cubicBezTo>
                      <a:pt x="69" y="142"/>
                      <a:pt x="69" y="142"/>
                      <a:pt x="69" y="142"/>
                    </a:cubicBezTo>
                    <a:cubicBezTo>
                      <a:pt x="70" y="144"/>
                      <a:pt x="72" y="144"/>
                      <a:pt x="74" y="142"/>
                    </a:cubicBezTo>
                    <a:cubicBezTo>
                      <a:pt x="77" y="139"/>
                      <a:pt x="77" y="139"/>
                      <a:pt x="77" y="139"/>
                    </a:cubicBezTo>
                    <a:cubicBezTo>
                      <a:pt x="79" y="137"/>
                      <a:pt x="79" y="135"/>
                      <a:pt x="77" y="134"/>
                    </a:cubicBezTo>
                    <a:lnTo>
                      <a:pt x="15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7"/>
              <p:cNvSpPr>
                <a:spLocks/>
              </p:cNvSpPr>
              <p:nvPr/>
            </p:nvSpPr>
            <p:spPr bwMode="auto">
              <a:xfrm>
                <a:off x="4012" y="2057"/>
                <a:ext cx="154" cy="279"/>
              </a:xfrm>
              <a:custGeom>
                <a:avLst/>
                <a:gdLst>
                  <a:gd name="T0" fmla="*/ 64 w 80"/>
                  <a:gd name="T1" fmla="*/ 72 h 144"/>
                  <a:gd name="T2" fmla="*/ 2 w 80"/>
                  <a:gd name="T3" fmla="*/ 10 h 144"/>
                  <a:gd name="T4" fmla="*/ 2 w 80"/>
                  <a:gd name="T5" fmla="*/ 5 h 144"/>
                  <a:gd name="T6" fmla="*/ 5 w 80"/>
                  <a:gd name="T7" fmla="*/ 1 h 144"/>
                  <a:gd name="T8" fmla="*/ 10 w 80"/>
                  <a:gd name="T9" fmla="*/ 1 h 144"/>
                  <a:gd name="T10" fmla="*/ 78 w 80"/>
                  <a:gd name="T11" fmla="*/ 69 h 144"/>
                  <a:gd name="T12" fmla="*/ 80 w 80"/>
                  <a:gd name="T13" fmla="*/ 72 h 144"/>
                  <a:gd name="T14" fmla="*/ 78 w 80"/>
                  <a:gd name="T15" fmla="*/ 74 h 144"/>
                  <a:gd name="T16" fmla="*/ 10 w 80"/>
                  <a:gd name="T17" fmla="*/ 142 h 144"/>
                  <a:gd name="T18" fmla="*/ 5 w 80"/>
                  <a:gd name="T19" fmla="*/ 142 h 144"/>
                  <a:gd name="T20" fmla="*/ 2 w 80"/>
                  <a:gd name="T21" fmla="*/ 139 h 144"/>
                  <a:gd name="T22" fmla="*/ 2 w 80"/>
                  <a:gd name="T23" fmla="*/ 134 h 144"/>
                  <a:gd name="T24" fmla="*/ 64 w 80"/>
                  <a:gd name="T25" fmla="*/ 72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0" h="144">
                    <a:moveTo>
                      <a:pt x="64" y="72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0" y="8"/>
                      <a:pt x="0" y="6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7" y="0"/>
                      <a:pt x="9" y="0"/>
                      <a:pt x="10" y="1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79" y="70"/>
                      <a:pt x="80" y="71"/>
                      <a:pt x="80" y="72"/>
                    </a:cubicBezTo>
                    <a:cubicBezTo>
                      <a:pt x="80" y="73"/>
                      <a:pt x="79" y="74"/>
                      <a:pt x="78" y="74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9" y="144"/>
                      <a:pt x="7" y="144"/>
                      <a:pt x="5" y="142"/>
                    </a:cubicBezTo>
                    <a:cubicBezTo>
                      <a:pt x="2" y="139"/>
                      <a:pt x="2" y="139"/>
                      <a:pt x="2" y="139"/>
                    </a:cubicBezTo>
                    <a:cubicBezTo>
                      <a:pt x="0" y="137"/>
                      <a:pt x="0" y="135"/>
                      <a:pt x="2" y="134"/>
                    </a:cubicBezTo>
                    <a:lnTo>
                      <a:pt x="64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3230288" y="1829143"/>
            <a:ext cx="1236103" cy="1236103"/>
            <a:chOff x="4216982" y="1828906"/>
            <a:chExt cx="1236279" cy="1236279"/>
          </a:xfrm>
        </p:grpSpPr>
        <p:sp>
          <p:nvSpPr>
            <p:cNvPr id="47" name="Oval 46"/>
            <p:cNvSpPr/>
            <p:nvPr/>
          </p:nvSpPr>
          <p:spPr bwMode="auto">
            <a:xfrm>
              <a:off x="4216982" y="1828906"/>
              <a:ext cx="1236279" cy="1236279"/>
            </a:xfrm>
            <a:prstGeom prst="ellipse">
              <a:avLst/>
            </a:prstGeom>
            <a:solidFill>
              <a:schemeClr val="tx2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77" name="Freeform 76"/>
            <p:cNvSpPr/>
            <p:nvPr/>
          </p:nvSpPr>
          <p:spPr bwMode="auto">
            <a:xfrm>
              <a:off x="4493299" y="2113846"/>
              <a:ext cx="683645" cy="666398"/>
            </a:xfrm>
            <a:custGeom>
              <a:avLst/>
              <a:gdLst>
                <a:gd name="connsiteX0" fmla="*/ 425155 w 683645"/>
                <a:gd name="connsiteY0" fmla="*/ 182459 h 666398"/>
                <a:gd name="connsiteX1" fmla="*/ 423339 w 683645"/>
                <a:gd name="connsiteY1" fmla="*/ 185153 h 666398"/>
                <a:gd name="connsiteX2" fmla="*/ 346646 w 683645"/>
                <a:gd name="connsiteY2" fmla="*/ 216920 h 666398"/>
                <a:gd name="connsiteX3" fmla="*/ 269953 w 683645"/>
                <a:gd name="connsiteY3" fmla="*/ 185153 h 666398"/>
                <a:gd name="connsiteX4" fmla="*/ 269217 w 683645"/>
                <a:gd name="connsiteY4" fmla="*/ 184060 h 666398"/>
                <a:gd name="connsiteX5" fmla="*/ 211145 w 683645"/>
                <a:gd name="connsiteY5" fmla="*/ 223213 h 666398"/>
                <a:gd name="connsiteX6" fmla="*/ 205085 w 683645"/>
                <a:gd name="connsiteY6" fmla="*/ 232201 h 666398"/>
                <a:gd name="connsiteX7" fmla="*/ 208397 w 683645"/>
                <a:gd name="connsiteY7" fmla="*/ 237114 h 666398"/>
                <a:gd name="connsiteX8" fmla="*/ 216920 w 683645"/>
                <a:gd name="connsiteY8" fmla="*/ 279332 h 666398"/>
                <a:gd name="connsiteX9" fmla="*/ 185153 w 683645"/>
                <a:gd name="connsiteY9" fmla="*/ 356025 h 666398"/>
                <a:gd name="connsiteX10" fmla="*/ 155849 w 683645"/>
                <a:gd name="connsiteY10" fmla="*/ 375782 h 666398"/>
                <a:gd name="connsiteX11" fmla="*/ 158245 w 683645"/>
                <a:gd name="connsiteY11" fmla="*/ 399554 h 666398"/>
                <a:gd name="connsiteX12" fmla="*/ 169553 w 683645"/>
                <a:gd name="connsiteY12" fmla="*/ 435983 h 666398"/>
                <a:gd name="connsiteX13" fmla="*/ 179657 w 683645"/>
                <a:gd name="connsiteY13" fmla="*/ 450969 h 666398"/>
                <a:gd name="connsiteX14" fmla="*/ 187040 w 683645"/>
                <a:gd name="connsiteY14" fmla="*/ 449478 h 666398"/>
                <a:gd name="connsiteX15" fmla="*/ 286977 w 683645"/>
                <a:gd name="connsiteY15" fmla="*/ 515721 h 666398"/>
                <a:gd name="connsiteX16" fmla="*/ 292533 w 683645"/>
                <a:gd name="connsiteY16" fmla="*/ 543239 h 666398"/>
                <a:gd name="connsiteX17" fmla="*/ 348373 w 683645"/>
                <a:gd name="connsiteY17" fmla="*/ 554513 h 666398"/>
                <a:gd name="connsiteX18" fmla="*/ 388073 w 683645"/>
                <a:gd name="connsiteY18" fmla="*/ 546498 h 666398"/>
                <a:gd name="connsiteX19" fmla="*/ 394287 w 683645"/>
                <a:gd name="connsiteY19" fmla="*/ 515721 h 666398"/>
                <a:gd name="connsiteX20" fmla="*/ 494223 w 683645"/>
                <a:gd name="connsiteY20" fmla="*/ 449478 h 666398"/>
                <a:gd name="connsiteX21" fmla="*/ 515235 w 683645"/>
                <a:gd name="connsiteY21" fmla="*/ 453720 h 666398"/>
                <a:gd name="connsiteX22" fmla="*/ 527193 w 683645"/>
                <a:gd name="connsiteY22" fmla="*/ 435983 h 666398"/>
                <a:gd name="connsiteX23" fmla="*/ 538501 w 683645"/>
                <a:gd name="connsiteY23" fmla="*/ 399554 h 666398"/>
                <a:gd name="connsiteX24" fmla="*/ 540395 w 683645"/>
                <a:gd name="connsiteY24" fmla="*/ 380768 h 666398"/>
                <a:gd name="connsiteX25" fmla="*/ 532968 w 683645"/>
                <a:gd name="connsiteY25" fmla="*/ 379269 h 666398"/>
                <a:gd name="connsiteX26" fmla="*/ 466725 w 683645"/>
                <a:gd name="connsiteY26" fmla="*/ 279332 h 666398"/>
                <a:gd name="connsiteX27" fmla="*/ 475249 w 683645"/>
                <a:gd name="connsiteY27" fmla="*/ 237114 h 666398"/>
                <a:gd name="connsiteX28" fmla="*/ 484928 w 683645"/>
                <a:gd name="connsiteY28" fmla="*/ 222758 h 666398"/>
                <a:gd name="connsiteX29" fmla="*/ 346646 w 683645"/>
                <a:gd name="connsiteY29" fmla="*/ 0 h 666398"/>
                <a:gd name="connsiteX30" fmla="*/ 455106 w 683645"/>
                <a:gd name="connsiteY30" fmla="*/ 108460 h 666398"/>
                <a:gd name="connsiteX31" fmla="*/ 448141 w 683645"/>
                <a:gd name="connsiteY31" fmla="*/ 142962 h 666398"/>
                <a:gd name="connsiteX32" fmla="*/ 517573 w 683645"/>
                <a:gd name="connsiteY32" fmla="*/ 189775 h 666398"/>
                <a:gd name="connsiteX33" fmla="*/ 532968 w 683645"/>
                <a:gd name="connsiteY33" fmla="*/ 179395 h 666398"/>
                <a:gd name="connsiteX34" fmla="*/ 575185 w 683645"/>
                <a:gd name="connsiteY34" fmla="*/ 170872 h 666398"/>
                <a:gd name="connsiteX35" fmla="*/ 683645 w 683645"/>
                <a:gd name="connsiteY35" fmla="*/ 279332 h 666398"/>
                <a:gd name="connsiteX36" fmla="*/ 617403 w 683645"/>
                <a:gd name="connsiteY36" fmla="*/ 379269 h 666398"/>
                <a:gd name="connsiteX37" fmla="*/ 586369 w 683645"/>
                <a:gd name="connsiteY37" fmla="*/ 385534 h 666398"/>
                <a:gd name="connsiteX38" fmla="*/ 584012 w 683645"/>
                <a:gd name="connsiteY38" fmla="*/ 408917 h 666398"/>
                <a:gd name="connsiteX39" fmla="*/ 569997 w 683645"/>
                <a:gd name="connsiteY39" fmla="*/ 454066 h 666398"/>
                <a:gd name="connsiteX40" fmla="*/ 559443 w 683645"/>
                <a:gd name="connsiteY40" fmla="*/ 473510 h 666398"/>
                <a:gd name="connsiteX41" fmla="*/ 570916 w 683645"/>
                <a:gd name="connsiteY41" fmla="*/ 481245 h 666398"/>
                <a:gd name="connsiteX42" fmla="*/ 602683 w 683645"/>
                <a:gd name="connsiteY42" fmla="*/ 557938 h 666398"/>
                <a:gd name="connsiteX43" fmla="*/ 494223 w 683645"/>
                <a:gd name="connsiteY43" fmla="*/ 666398 h 666398"/>
                <a:gd name="connsiteX44" fmla="*/ 394287 w 683645"/>
                <a:gd name="connsiteY44" fmla="*/ 600156 h 666398"/>
                <a:gd name="connsiteX45" fmla="*/ 393531 w 683645"/>
                <a:gd name="connsiteY45" fmla="*/ 596415 h 666398"/>
                <a:gd name="connsiteX46" fmla="*/ 348374 w 683645"/>
                <a:gd name="connsiteY46" fmla="*/ 600967 h 666398"/>
                <a:gd name="connsiteX47" fmla="*/ 299900 w 683645"/>
                <a:gd name="connsiteY47" fmla="*/ 596081 h 666398"/>
                <a:gd name="connsiteX48" fmla="*/ 288513 w 683645"/>
                <a:gd name="connsiteY48" fmla="*/ 592546 h 666398"/>
                <a:gd name="connsiteX49" fmla="*/ 286977 w 683645"/>
                <a:gd name="connsiteY49" fmla="*/ 600156 h 666398"/>
                <a:gd name="connsiteX50" fmla="*/ 187040 w 683645"/>
                <a:gd name="connsiteY50" fmla="*/ 666398 h 666398"/>
                <a:gd name="connsiteX51" fmla="*/ 78580 w 683645"/>
                <a:gd name="connsiteY51" fmla="*/ 557938 h 666398"/>
                <a:gd name="connsiteX52" fmla="*/ 110347 w 683645"/>
                <a:gd name="connsiteY52" fmla="*/ 481245 h 666398"/>
                <a:gd name="connsiteX53" fmla="*/ 133157 w 683645"/>
                <a:gd name="connsiteY53" fmla="*/ 465867 h 666398"/>
                <a:gd name="connsiteX54" fmla="*/ 126752 w 683645"/>
                <a:gd name="connsiteY54" fmla="*/ 454066 h 666398"/>
                <a:gd name="connsiteX55" fmla="*/ 112737 w 683645"/>
                <a:gd name="connsiteY55" fmla="*/ 408917 h 666398"/>
                <a:gd name="connsiteX56" fmla="*/ 110564 w 683645"/>
                <a:gd name="connsiteY56" fmla="*/ 387367 h 666398"/>
                <a:gd name="connsiteX57" fmla="*/ 108460 w 683645"/>
                <a:gd name="connsiteY57" fmla="*/ 387792 h 666398"/>
                <a:gd name="connsiteX58" fmla="*/ 0 w 683645"/>
                <a:gd name="connsiteY58" fmla="*/ 279332 h 666398"/>
                <a:gd name="connsiteX59" fmla="*/ 108460 w 683645"/>
                <a:gd name="connsiteY59" fmla="*/ 170872 h 666398"/>
                <a:gd name="connsiteX60" fmla="*/ 150678 w 683645"/>
                <a:gd name="connsiteY60" fmla="*/ 179395 h 666398"/>
                <a:gd name="connsiteX61" fmla="*/ 174242 w 683645"/>
                <a:gd name="connsiteY61" fmla="*/ 195283 h 666398"/>
                <a:gd name="connsiteX62" fmla="*/ 178298 w 683645"/>
                <a:gd name="connsiteY62" fmla="*/ 190367 h 666398"/>
                <a:gd name="connsiteX63" fmla="*/ 245566 w 683645"/>
                <a:gd name="connsiteY63" fmla="*/ 145013 h 666398"/>
                <a:gd name="connsiteX64" fmla="*/ 238186 w 683645"/>
                <a:gd name="connsiteY64" fmla="*/ 108460 h 666398"/>
                <a:gd name="connsiteX65" fmla="*/ 346646 w 683645"/>
                <a:gd name="connsiteY65" fmla="*/ 0 h 66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83645" h="666398">
                  <a:moveTo>
                    <a:pt x="425155" y="182459"/>
                  </a:moveTo>
                  <a:lnTo>
                    <a:pt x="423339" y="185153"/>
                  </a:lnTo>
                  <a:cubicBezTo>
                    <a:pt x="403712" y="204780"/>
                    <a:pt x="376597" y="216920"/>
                    <a:pt x="346646" y="216920"/>
                  </a:cubicBezTo>
                  <a:cubicBezTo>
                    <a:pt x="316696" y="216920"/>
                    <a:pt x="289581" y="204780"/>
                    <a:pt x="269953" y="185153"/>
                  </a:cubicBezTo>
                  <a:lnTo>
                    <a:pt x="269217" y="184060"/>
                  </a:lnTo>
                  <a:lnTo>
                    <a:pt x="211145" y="223213"/>
                  </a:lnTo>
                  <a:lnTo>
                    <a:pt x="205085" y="232201"/>
                  </a:lnTo>
                  <a:lnTo>
                    <a:pt x="208397" y="237114"/>
                  </a:lnTo>
                  <a:cubicBezTo>
                    <a:pt x="213885" y="250090"/>
                    <a:pt x="216920" y="264357"/>
                    <a:pt x="216920" y="279332"/>
                  </a:cubicBezTo>
                  <a:cubicBezTo>
                    <a:pt x="216920" y="309282"/>
                    <a:pt x="204781" y="336397"/>
                    <a:pt x="185153" y="356025"/>
                  </a:cubicBezTo>
                  <a:lnTo>
                    <a:pt x="155849" y="375782"/>
                  </a:lnTo>
                  <a:lnTo>
                    <a:pt x="158245" y="399554"/>
                  </a:lnTo>
                  <a:cubicBezTo>
                    <a:pt x="160830" y="412187"/>
                    <a:pt x="164643" y="424374"/>
                    <a:pt x="169553" y="435983"/>
                  </a:cubicBezTo>
                  <a:lnTo>
                    <a:pt x="179657" y="450969"/>
                  </a:lnTo>
                  <a:lnTo>
                    <a:pt x="187040" y="449478"/>
                  </a:lnTo>
                  <a:cubicBezTo>
                    <a:pt x="231966" y="449478"/>
                    <a:pt x="270512" y="476793"/>
                    <a:pt x="286977" y="515721"/>
                  </a:cubicBezTo>
                  <a:lnTo>
                    <a:pt x="292533" y="543239"/>
                  </a:lnTo>
                  <a:lnTo>
                    <a:pt x="348373" y="554513"/>
                  </a:lnTo>
                  <a:lnTo>
                    <a:pt x="388073" y="546498"/>
                  </a:lnTo>
                  <a:lnTo>
                    <a:pt x="394287" y="515721"/>
                  </a:lnTo>
                  <a:cubicBezTo>
                    <a:pt x="410752" y="476793"/>
                    <a:pt x="449297" y="449478"/>
                    <a:pt x="494223" y="449478"/>
                  </a:cubicBezTo>
                  <a:lnTo>
                    <a:pt x="515235" y="453720"/>
                  </a:lnTo>
                  <a:lnTo>
                    <a:pt x="527193" y="435983"/>
                  </a:lnTo>
                  <a:cubicBezTo>
                    <a:pt x="532103" y="424374"/>
                    <a:pt x="535916" y="412187"/>
                    <a:pt x="538501" y="399554"/>
                  </a:cubicBezTo>
                  <a:lnTo>
                    <a:pt x="540395" y="380768"/>
                  </a:lnTo>
                  <a:lnTo>
                    <a:pt x="532968" y="379269"/>
                  </a:lnTo>
                  <a:cubicBezTo>
                    <a:pt x="494040" y="362803"/>
                    <a:pt x="466725" y="324258"/>
                    <a:pt x="466725" y="279332"/>
                  </a:cubicBezTo>
                  <a:cubicBezTo>
                    <a:pt x="466725" y="264357"/>
                    <a:pt x="469760" y="250090"/>
                    <a:pt x="475249" y="237114"/>
                  </a:cubicBezTo>
                  <a:lnTo>
                    <a:pt x="484928" y="222758"/>
                  </a:lnTo>
                  <a:close/>
                  <a:moveTo>
                    <a:pt x="346646" y="0"/>
                  </a:moveTo>
                  <a:cubicBezTo>
                    <a:pt x="406547" y="0"/>
                    <a:pt x="455106" y="48559"/>
                    <a:pt x="455106" y="108460"/>
                  </a:cubicBezTo>
                  <a:lnTo>
                    <a:pt x="448141" y="142962"/>
                  </a:lnTo>
                  <a:lnTo>
                    <a:pt x="517573" y="189775"/>
                  </a:lnTo>
                  <a:lnTo>
                    <a:pt x="532968" y="179395"/>
                  </a:lnTo>
                  <a:cubicBezTo>
                    <a:pt x="545944" y="173907"/>
                    <a:pt x="560210" y="170872"/>
                    <a:pt x="575185" y="170872"/>
                  </a:cubicBezTo>
                  <a:cubicBezTo>
                    <a:pt x="635086" y="170872"/>
                    <a:pt x="683645" y="219431"/>
                    <a:pt x="683645" y="279332"/>
                  </a:cubicBezTo>
                  <a:cubicBezTo>
                    <a:pt x="683645" y="324258"/>
                    <a:pt x="656331" y="362803"/>
                    <a:pt x="617403" y="379269"/>
                  </a:cubicBezTo>
                  <a:lnTo>
                    <a:pt x="586369" y="385534"/>
                  </a:lnTo>
                  <a:lnTo>
                    <a:pt x="584012" y="408917"/>
                  </a:lnTo>
                  <a:cubicBezTo>
                    <a:pt x="580808" y="424574"/>
                    <a:pt x="576082" y="439678"/>
                    <a:pt x="569997" y="454066"/>
                  </a:cubicBezTo>
                  <a:lnTo>
                    <a:pt x="559443" y="473510"/>
                  </a:lnTo>
                  <a:lnTo>
                    <a:pt x="570916" y="481245"/>
                  </a:lnTo>
                  <a:cubicBezTo>
                    <a:pt x="590543" y="500873"/>
                    <a:pt x="602683" y="527988"/>
                    <a:pt x="602683" y="557938"/>
                  </a:cubicBezTo>
                  <a:cubicBezTo>
                    <a:pt x="602683" y="617839"/>
                    <a:pt x="554124" y="666398"/>
                    <a:pt x="494223" y="666398"/>
                  </a:cubicBezTo>
                  <a:cubicBezTo>
                    <a:pt x="449297" y="666398"/>
                    <a:pt x="410752" y="639084"/>
                    <a:pt x="394287" y="600156"/>
                  </a:cubicBezTo>
                  <a:lnTo>
                    <a:pt x="393531" y="596415"/>
                  </a:lnTo>
                  <a:lnTo>
                    <a:pt x="348374" y="600967"/>
                  </a:lnTo>
                  <a:cubicBezTo>
                    <a:pt x="331770" y="600967"/>
                    <a:pt x="315558" y="599285"/>
                    <a:pt x="299900" y="596081"/>
                  </a:cubicBezTo>
                  <a:lnTo>
                    <a:pt x="288513" y="592546"/>
                  </a:lnTo>
                  <a:lnTo>
                    <a:pt x="286977" y="600156"/>
                  </a:lnTo>
                  <a:cubicBezTo>
                    <a:pt x="270512" y="639084"/>
                    <a:pt x="231966" y="666398"/>
                    <a:pt x="187040" y="666398"/>
                  </a:cubicBezTo>
                  <a:cubicBezTo>
                    <a:pt x="127139" y="666398"/>
                    <a:pt x="78580" y="617839"/>
                    <a:pt x="78580" y="557938"/>
                  </a:cubicBezTo>
                  <a:cubicBezTo>
                    <a:pt x="78580" y="527988"/>
                    <a:pt x="90720" y="500873"/>
                    <a:pt x="110347" y="481245"/>
                  </a:cubicBezTo>
                  <a:lnTo>
                    <a:pt x="133157" y="465867"/>
                  </a:lnTo>
                  <a:lnTo>
                    <a:pt x="126752" y="454066"/>
                  </a:lnTo>
                  <a:cubicBezTo>
                    <a:pt x="120666" y="439678"/>
                    <a:pt x="115941" y="424575"/>
                    <a:pt x="112737" y="408917"/>
                  </a:cubicBezTo>
                  <a:lnTo>
                    <a:pt x="110564" y="387367"/>
                  </a:lnTo>
                  <a:lnTo>
                    <a:pt x="108460" y="387792"/>
                  </a:lnTo>
                  <a:cubicBezTo>
                    <a:pt x="48559" y="387792"/>
                    <a:pt x="0" y="339233"/>
                    <a:pt x="0" y="279332"/>
                  </a:cubicBezTo>
                  <a:cubicBezTo>
                    <a:pt x="0" y="219431"/>
                    <a:pt x="48559" y="170872"/>
                    <a:pt x="108460" y="170872"/>
                  </a:cubicBezTo>
                  <a:cubicBezTo>
                    <a:pt x="123436" y="170872"/>
                    <a:pt x="137702" y="173907"/>
                    <a:pt x="150678" y="179395"/>
                  </a:cubicBezTo>
                  <a:lnTo>
                    <a:pt x="174242" y="195283"/>
                  </a:lnTo>
                  <a:lnTo>
                    <a:pt x="178298" y="190367"/>
                  </a:lnTo>
                  <a:lnTo>
                    <a:pt x="245566" y="145013"/>
                  </a:lnTo>
                  <a:lnTo>
                    <a:pt x="238186" y="108460"/>
                  </a:lnTo>
                  <a:cubicBezTo>
                    <a:pt x="238186" y="48559"/>
                    <a:pt x="286745" y="0"/>
                    <a:pt x="346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293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402594" y="3108353"/>
            <a:ext cx="2433872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Cloud Services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783213" y="3108353"/>
            <a:ext cx="2130250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Service Fabric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88758" y="3108353"/>
            <a:ext cx="2130250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App Service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5016189" y="3108353"/>
            <a:ext cx="2448763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Functions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248125" y="3575589"/>
            <a:ext cx="2742810" cy="687803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/>
          <a:p>
            <a:pPr marL="0" marR="0" lvl="0" indent="0" algn="ctr" defTabSz="932387" eaLnBrk="1" fontAlgn="auto" latinLnBrk="0" hangingPunct="1">
              <a:lnSpc>
                <a:spcPts val="15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Custom monolithic </a:t>
            </a:r>
            <a:b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3-tier stateless apps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476933" y="3575589"/>
            <a:ext cx="2742810" cy="680144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/>
          <a:p>
            <a:pPr marL="0" marR="0" lvl="0" indent="0" algn="ctr" defTabSz="932387" eaLnBrk="1" fontAlgn="auto" latinLnBrk="0" hangingPunct="1">
              <a:lnSpc>
                <a:spcPts val="15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Massive scale, 24x7 available, multi-component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82478" y="3575589"/>
            <a:ext cx="2742810" cy="687803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/>
          <a:p>
            <a:pPr marL="0" marR="0" lvl="0" indent="0" algn="ctr" defTabSz="932387" eaLnBrk="1" fontAlgn="auto" latinLnBrk="0" hangingPunct="1">
              <a:lnSpc>
                <a:spcPts val="15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Web, mobile, API, </a:t>
            </a:r>
            <a:b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and logic apps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4869166" y="3575589"/>
            <a:ext cx="2742810" cy="687803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/>
          <a:p>
            <a:pPr marL="0" marR="0" lvl="0" indent="0" algn="ctr" defTabSz="932387" eaLnBrk="1" fontAlgn="auto" latinLnBrk="0" hangingPunct="1">
              <a:lnSpc>
                <a:spcPts val="15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399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Serverless</a:t>
            </a: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b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kumimoji="0" lang="en-NZ" sz="13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event driven solutions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147547" y="5999569"/>
            <a:ext cx="2130250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Storage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2214584" y="5930071"/>
            <a:ext cx="2473260" cy="803947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Virtual Machines and Containers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7763247" y="5999569"/>
            <a:ext cx="2448763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Networking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5601371" y="4763467"/>
            <a:ext cx="1236103" cy="1236103"/>
            <a:chOff x="4216982" y="4890646"/>
            <a:chExt cx="1236279" cy="1236279"/>
          </a:xfrm>
        </p:grpSpPr>
        <p:sp>
          <p:nvSpPr>
            <p:cNvPr id="79" name="Oval 78"/>
            <p:cNvSpPr/>
            <p:nvPr/>
          </p:nvSpPr>
          <p:spPr bwMode="auto">
            <a:xfrm>
              <a:off x="4216982" y="4890646"/>
              <a:ext cx="1236279" cy="1236279"/>
            </a:xfrm>
            <a:prstGeom prst="ellipse">
              <a:avLst/>
            </a:prstGeom>
            <a:solidFill>
              <a:schemeClr val="accent3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pic>
          <p:nvPicPr>
            <p:cNvPr id="87" name="Picture 86"/>
            <p:cNvPicPr>
              <a:picLocks noChangeAspect="1"/>
            </p:cNvPicPr>
            <p:nvPr/>
          </p:nvPicPr>
          <p:blipFill>
            <a:blip r:embed="rId5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479833" y="5153497"/>
              <a:ext cx="710576" cy="710576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8369578" y="4763467"/>
            <a:ext cx="1236103" cy="1236103"/>
            <a:chOff x="6985582" y="4890646"/>
            <a:chExt cx="1236279" cy="1236279"/>
          </a:xfrm>
        </p:grpSpPr>
        <p:sp>
          <p:nvSpPr>
            <p:cNvPr id="80" name="Oval 79"/>
            <p:cNvSpPr/>
            <p:nvPr/>
          </p:nvSpPr>
          <p:spPr bwMode="auto">
            <a:xfrm>
              <a:off x="6985582" y="4890646"/>
              <a:ext cx="1236279" cy="1236279"/>
            </a:xfrm>
            <a:prstGeom prst="ellipse">
              <a:avLst/>
            </a:prstGeom>
            <a:solidFill>
              <a:schemeClr val="accent3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6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05809" y="5110873"/>
              <a:ext cx="795824" cy="795824"/>
            </a:xfrm>
            <a:prstGeom prst="rect">
              <a:avLst/>
            </a:prstGeom>
          </p:spPr>
        </p:pic>
      </p:grpSp>
      <p:sp>
        <p:nvSpPr>
          <p:cNvPr id="20" name="Rectangle 19"/>
          <p:cNvSpPr/>
          <p:nvPr/>
        </p:nvSpPr>
        <p:spPr bwMode="auto">
          <a:xfrm>
            <a:off x="881" y="496"/>
            <a:ext cx="12423582" cy="1212678"/>
          </a:xfrm>
          <a:prstGeom prst="rect">
            <a:avLst/>
          </a:prstGeom>
          <a:solidFill>
            <a:schemeClr val="bg2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Application Platform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9705947" y="3575589"/>
            <a:ext cx="2588341" cy="687803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/>
          <a:p>
            <a:pPr marL="0" marR="0" lvl="0" indent="0" algn="ctr" defTabSz="932387" eaLnBrk="1" fontAlgn="auto" latinLnBrk="0" hangingPunct="1">
              <a:lnSpc>
                <a:spcPts val="15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34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Cloud Foundry, OpenShift, Apprenda, Jetlastic, etc.	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833163" y="4763467"/>
            <a:ext cx="1236103" cy="1236103"/>
            <a:chOff x="2832682" y="4763646"/>
            <a:chExt cx="1236279" cy="1236279"/>
          </a:xfrm>
        </p:grpSpPr>
        <p:grpSp>
          <p:nvGrpSpPr>
            <p:cNvPr id="16" name="Group 15"/>
            <p:cNvGrpSpPr/>
            <p:nvPr/>
          </p:nvGrpSpPr>
          <p:grpSpPr>
            <a:xfrm>
              <a:off x="2832682" y="4763646"/>
              <a:ext cx="1236279" cy="1236279"/>
              <a:chOff x="1448382" y="4890646"/>
              <a:chExt cx="1236279" cy="1236279"/>
            </a:xfrm>
          </p:grpSpPr>
          <p:sp>
            <p:nvSpPr>
              <p:cNvPr id="78" name="Oval 77"/>
              <p:cNvSpPr/>
              <p:nvPr/>
            </p:nvSpPr>
            <p:spPr bwMode="auto">
              <a:xfrm>
                <a:off x="1448382" y="4890646"/>
                <a:ext cx="1236279" cy="1236279"/>
              </a:xfrm>
              <a:prstGeom prst="ellipse">
                <a:avLst/>
              </a:prstGeom>
              <a:solidFill>
                <a:schemeClr val="accent3"/>
              </a:solidFill>
              <a:ln w="3175"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0" rIns="0" bIns="4663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293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pic>
            <p:nvPicPr>
              <p:cNvPr id="86" name="Picture 85"/>
              <p:cNvPicPr>
                <a:picLocks noChangeAspect="1"/>
              </p:cNvPicPr>
              <p:nvPr/>
            </p:nvPicPr>
            <p:blipFill>
              <a:blip r:embed="rId7" cstate="print">
                <a:biLevel thresh="2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756015" y="5198278"/>
                <a:ext cx="621013" cy="621014"/>
              </a:xfrm>
              <a:prstGeom prst="rect">
                <a:avLst/>
              </a:prstGeom>
            </p:spPr>
          </p:pic>
        </p:grpSp>
        <p:sp>
          <p:nvSpPr>
            <p:cNvPr id="4" name="Rectangle 3"/>
            <p:cNvSpPr/>
            <p:nvPr/>
          </p:nvSpPr>
          <p:spPr bwMode="auto">
            <a:xfrm>
              <a:off x="3374231" y="5516563"/>
              <a:ext cx="197644" cy="88900"/>
            </a:xfrm>
            <a:prstGeom prst="rect">
              <a:avLst/>
            </a:prstGeom>
            <a:solidFill>
              <a:schemeClr val="tx1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sp>
        <p:nvSpPr>
          <p:cNvPr id="51" name="Rectangle 50"/>
          <p:cNvSpPr/>
          <p:nvPr/>
        </p:nvSpPr>
        <p:spPr bwMode="auto">
          <a:xfrm>
            <a:off x="268251" y="4289215"/>
            <a:ext cx="2358817" cy="2434163"/>
          </a:xfrm>
          <a:prstGeom prst="rect">
            <a:avLst/>
          </a:prstGeom>
          <a:solidFill>
            <a:schemeClr val="accent3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Web and mobile</a:t>
            </a:r>
          </a:p>
        </p:txBody>
      </p:sp>
      <p:sp>
        <p:nvSpPr>
          <p:cNvPr id="54" name="Rectangle 53"/>
          <p:cNvSpPr/>
          <p:nvPr/>
        </p:nvSpPr>
        <p:spPr bwMode="auto">
          <a:xfrm>
            <a:off x="2657372" y="4289215"/>
            <a:ext cx="2358817" cy="2434163"/>
          </a:xfrm>
          <a:prstGeom prst="rect">
            <a:avLst/>
          </a:prstGeom>
          <a:solidFill>
            <a:schemeClr val="accent3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Microservices</a:t>
            </a:r>
          </a:p>
        </p:txBody>
      </p:sp>
      <p:sp>
        <p:nvSpPr>
          <p:cNvPr id="61" name="Rectangle 60"/>
          <p:cNvSpPr/>
          <p:nvPr/>
        </p:nvSpPr>
        <p:spPr bwMode="auto">
          <a:xfrm>
            <a:off x="5053725" y="4289215"/>
            <a:ext cx="2358817" cy="2434163"/>
          </a:xfrm>
          <a:prstGeom prst="rect">
            <a:avLst/>
          </a:prstGeom>
          <a:solidFill>
            <a:schemeClr val="accent3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Serverless </a:t>
            </a: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</a:b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Compute</a:t>
            </a:r>
          </a:p>
        </p:txBody>
      </p:sp>
      <p:sp>
        <p:nvSpPr>
          <p:cNvPr id="63" name="Rectangle 62"/>
          <p:cNvSpPr/>
          <p:nvPr/>
        </p:nvSpPr>
        <p:spPr bwMode="auto">
          <a:xfrm>
            <a:off x="7442847" y="4289215"/>
            <a:ext cx="2358817" cy="2434163"/>
          </a:xfrm>
          <a:prstGeom prst="rect">
            <a:avLst/>
          </a:prstGeom>
          <a:solidFill>
            <a:schemeClr val="accent3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Existing </a:t>
            </a: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</a:b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Frameworks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9831971" y="4289215"/>
            <a:ext cx="2331389" cy="2434163"/>
          </a:xfrm>
          <a:prstGeom prst="rect">
            <a:avLst/>
          </a:prstGeom>
          <a:solidFill>
            <a:schemeClr val="accent3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rPr>
              <a:t>Third-party  Frameworks</a:t>
            </a:r>
          </a:p>
        </p:txBody>
      </p:sp>
      <p:sp useBgFill="1">
        <p:nvSpPr>
          <p:cNvPr id="8" name="Rectangle 7"/>
          <p:cNvSpPr/>
          <p:nvPr/>
        </p:nvSpPr>
        <p:spPr bwMode="auto">
          <a:xfrm>
            <a:off x="-63336" y="6697209"/>
            <a:ext cx="12498930" cy="296820"/>
          </a:xfrm>
          <a:prstGeom prst="rect">
            <a:avLst/>
          </a:prstGeom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783181" y="3093666"/>
            <a:ext cx="2433872" cy="544688"/>
          </a:xfrm>
          <a:prstGeom prst="rect">
            <a:avLst/>
          </a:prstGeom>
          <a:noFill/>
        </p:spPr>
        <p:txBody>
          <a:bodyPr wrap="square" lIns="274281" tIns="146283" rIns="274281" bIns="146283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3238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rPr>
              <a:t>Other PaaS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10382066" y="1814457"/>
            <a:ext cx="1236103" cy="1236103"/>
            <a:chOff x="10382656" y="1814217"/>
            <a:chExt cx="1236279" cy="1236279"/>
          </a:xfrm>
        </p:grpSpPr>
        <p:sp>
          <p:nvSpPr>
            <p:cNvPr id="67" name="Oval 66"/>
            <p:cNvSpPr/>
            <p:nvPr/>
          </p:nvSpPr>
          <p:spPr bwMode="auto">
            <a:xfrm>
              <a:off x="10382656" y="1814217"/>
              <a:ext cx="1236279" cy="1236279"/>
            </a:xfrm>
            <a:prstGeom prst="ellipse">
              <a:avLst/>
            </a:prstGeom>
            <a:solidFill>
              <a:srgbClr val="FFFFFF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0" rIns="0" bIns="4663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29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0677568" y="2103566"/>
              <a:ext cx="646455" cy="657580"/>
              <a:chOff x="1132308" y="975540"/>
              <a:chExt cx="5349875" cy="5441951"/>
            </a:xfrm>
            <a:solidFill>
              <a:schemeClr val="tx1"/>
            </a:solidFill>
          </p:grpSpPr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1132308" y="975540"/>
                <a:ext cx="2454275" cy="2501900"/>
              </a:xfrm>
              <a:custGeom>
                <a:avLst/>
                <a:gdLst>
                  <a:gd name="T0" fmla="*/ 0 w 1546"/>
                  <a:gd name="T1" fmla="*/ 0 h 1576"/>
                  <a:gd name="T2" fmla="*/ 0 w 1546"/>
                  <a:gd name="T3" fmla="*/ 1198 h 1576"/>
                  <a:gd name="T4" fmla="*/ 360 w 1546"/>
                  <a:gd name="T5" fmla="*/ 830 h 1576"/>
                  <a:gd name="T6" fmla="*/ 1092 w 1546"/>
                  <a:gd name="T7" fmla="*/ 1576 h 1576"/>
                  <a:gd name="T8" fmla="*/ 1546 w 1546"/>
                  <a:gd name="T9" fmla="*/ 1115 h 1576"/>
                  <a:gd name="T10" fmla="*/ 814 w 1546"/>
                  <a:gd name="T11" fmla="*/ 370 h 1576"/>
                  <a:gd name="T12" fmla="*/ 1181 w 1546"/>
                  <a:gd name="T13" fmla="*/ 0 h 1576"/>
                  <a:gd name="T14" fmla="*/ 0 w 1546"/>
                  <a:gd name="T15" fmla="*/ 0 h 1576"/>
                  <a:gd name="T16" fmla="*/ 0 w 1546"/>
                  <a:gd name="T17" fmla="*/ 0 h 1576"/>
                  <a:gd name="T18" fmla="*/ 0 w 1546"/>
                  <a:gd name="T19" fmla="*/ 0 h 1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46" h="1576">
                    <a:moveTo>
                      <a:pt x="0" y="0"/>
                    </a:moveTo>
                    <a:lnTo>
                      <a:pt x="0" y="1198"/>
                    </a:lnTo>
                    <a:lnTo>
                      <a:pt x="360" y="830"/>
                    </a:lnTo>
                    <a:lnTo>
                      <a:pt x="1092" y="1576"/>
                    </a:lnTo>
                    <a:lnTo>
                      <a:pt x="1546" y="1115"/>
                    </a:lnTo>
                    <a:lnTo>
                      <a:pt x="814" y="370"/>
                    </a:lnTo>
                    <a:lnTo>
                      <a:pt x="1181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10"/>
              <p:cNvSpPr>
                <a:spLocks/>
              </p:cNvSpPr>
              <p:nvPr/>
            </p:nvSpPr>
            <p:spPr bwMode="auto">
              <a:xfrm>
                <a:off x="4024733" y="975540"/>
                <a:ext cx="2457450" cy="2501900"/>
              </a:xfrm>
              <a:custGeom>
                <a:avLst/>
                <a:gdLst>
                  <a:gd name="T0" fmla="*/ 1548 w 1548"/>
                  <a:gd name="T1" fmla="*/ 0 h 1576"/>
                  <a:gd name="T2" fmla="*/ 1548 w 1548"/>
                  <a:gd name="T3" fmla="*/ 1198 h 1576"/>
                  <a:gd name="T4" fmla="*/ 1181 w 1548"/>
                  <a:gd name="T5" fmla="*/ 830 h 1576"/>
                  <a:gd name="T6" fmla="*/ 449 w 1548"/>
                  <a:gd name="T7" fmla="*/ 1576 h 1576"/>
                  <a:gd name="T8" fmla="*/ 0 w 1548"/>
                  <a:gd name="T9" fmla="*/ 1115 h 1576"/>
                  <a:gd name="T10" fmla="*/ 727 w 1548"/>
                  <a:gd name="T11" fmla="*/ 370 h 1576"/>
                  <a:gd name="T12" fmla="*/ 362 w 1548"/>
                  <a:gd name="T13" fmla="*/ 0 h 1576"/>
                  <a:gd name="T14" fmla="*/ 1548 w 1548"/>
                  <a:gd name="T15" fmla="*/ 0 h 1576"/>
                  <a:gd name="T16" fmla="*/ 1548 w 1548"/>
                  <a:gd name="T17" fmla="*/ 0 h 1576"/>
                  <a:gd name="T18" fmla="*/ 1548 w 1548"/>
                  <a:gd name="T19" fmla="*/ 0 h 1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48" h="1576">
                    <a:moveTo>
                      <a:pt x="1548" y="0"/>
                    </a:moveTo>
                    <a:lnTo>
                      <a:pt x="1548" y="1198"/>
                    </a:lnTo>
                    <a:lnTo>
                      <a:pt x="1181" y="830"/>
                    </a:lnTo>
                    <a:lnTo>
                      <a:pt x="449" y="1576"/>
                    </a:lnTo>
                    <a:lnTo>
                      <a:pt x="0" y="1115"/>
                    </a:lnTo>
                    <a:lnTo>
                      <a:pt x="727" y="370"/>
                    </a:lnTo>
                    <a:lnTo>
                      <a:pt x="362" y="0"/>
                    </a:lnTo>
                    <a:lnTo>
                      <a:pt x="1548" y="0"/>
                    </a:lnTo>
                    <a:lnTo>
                      <a:pt x="1548" y="0"/>
                    </a:lnTo>
                    <a:lnTo>
                      <a:pt x="1548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1"/>
              <p:cNvSpPr>
                <a:spLocks/>
              </p:cNvSpPr>
              <p:nvPr/>
            </p:nvSpPr>
            <p:spPr bwMode="auto">
              <a:xfrm>
                <a:off x="1132308" y="3894953"/>
                <a:ext cx="2454275" cy="2522538"/>
              </a:xfrm>
              <a:custGeom>
                <a:avLst/>
                <a:gdLst>
                  <a:gd name="T0" fmla="*/ 0 w 1546"/>
                  <a:gd name="T1" fmla="*/ 1589 h 1589"/>
                  <a:gd name="T2" fmla="*/ 0 w 1546"/>
                  <a:gd name="T3" fmla="*/ 385 h 1589"/>
                  <a:gd name="T4" fmla="*/ 360 w 1546"/>
                  <a:gd name="T5" fmla="*/ 756 h 1589"/>
                  <a:gd name="T6" fmla="*/ 1092 w 1546"/>
                  <a:gd name="T7" fmla="*/ 0 h 1589"/>
                  <a:gd name="T8" fmla="*/ 1546 w 1546"/>
                  <a:gd name="T9" fmla="*/ 469 h 1589"/>
                  <a:gd name="T10" fmla="*/ 814 w 1546"/>
                  <a:gd name="T11" fmla="*/ 1219 h 1589"/>
                  <a:gd name="T12" fmla="*/ 1181 w 1546"/>
                  <a:gd name="T13" fmla="*/ 1589 h 1589"/>
                  <a:gd name="T14" fmla="*/ 0 w 1546"/>
                  <a:gd name="T15" fmla="*/ 1589 h 1589"/>
                  <a:gd name="T16" fmla="*/ 0 w 1546"/>
                  <a:gd name="T17" fmla="*/ 1589 h 1589"/>
                  <a:gd name="T18" fmla="*/ 0 w 1546"/>
                  <a:gd name="T19" fmla="*/ 1589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46" h="1589">
                    <a:moveTo>
                      <a:pt x="0" y="1589"/>
                    </a:moveTo>
                    <a:lnTo>
                      <a:pt x="0" y="385"/>
                    </a:lnTo>
                    <a:lnTo>
                      <a:pt x="360" y="756"/>
                    </a:lnTo>
                    <a:lnTo>
                      <a:pt x="1092" y="0"/>
                    </a:lnTo>
                    <a:lnTo>
                      <a:pt x="1546" y="469"/>
                    </a:lnTo>
                    <a:lnTo>
                      <a:pt x="814" y="1219"/>
                    </a:lnTo>
                    <a:lnTo>
                      <a:pt x="1181" y="1589"/>
                    </a:lnTo>
                    <a:lnTo>
                      <a:pt x="0" y="1589"/>
                    </a:lnTo>
                    <a:lnTo>
                      <a:pt x="0" y="1589"/>
                    </a:lnTo>
                    <a:lnTo>
                      <a:pt x="0" y="1589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2"/>
              <p:cNvSpPr>
                <a:spLocks/>
              </p:cNvSpPr>
              <p:nvPr/>
            </p:nvSpPr>
            <p:spPr bwMode="auto">
              <a:xfrm>
                <a:off x="4024733" y="3894953"/>
                <a:ext cx="2457450" cy="2522538"/>
              </a:xfrm>
              <a:custGeom>
                <a:avLst/>
                <a:gdLst>
                  <a:gd name="T0" fmla="*/ 1548 w 1548"/>
                  <a:gd name="T1" fmla="*/ 1589 h 1589"/>
                  <a:gd name="T2" fmla="*/ 1548 w 1548"/>
                  <a:gd name="T3" fmla="*/ 385 h 1589"/>
                  <a:gd name="T4" fmla="*/ 1181 w 1548"/>
                  <a:gd name="T5" fmla="*/ 756 h 1589"/>
                  <a:gd name="T6" fmla="*/ 449 w 1548"/>
                  <a:gd name="T7" fmla="*/ 0 h 1589"/>
                  <a:gd name="T8" fmla="*/ 0 w 1548"/>
                  <a:gd name="T9" fmla="*/ 469 h 1589"/>
                  <a:gd name="T10" fmla="*/ 727 w 1548"/>
                  <a:gd name="T11" fmla="*/ 1219 h 1589"/>
                  <a:gd name="T12" fmla="*/ 362 w 1548"/>
                  <a:gd name="T13" fmla="*/ 1589 h 1589"/>
                  <a:gd name="T14" fmla="*/ 1548 w 1548"/>
                  <a:gd name="T15" fmla="*/ 1589 h 1589"/>
                  <a:gd name="T16" fmla="*/ 1548 w 1548"/>
                  <a:gd name="T17" fmla="*/ 1589 h 1589"/>
                  <a:gd name="T18" fmla="*/ 1548 w 1548"/>
                  <a:gd name="T19" fmla="*/ 1589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48" h="1589">
                    <a:moveTo>
                      <a:pt x="1548" y="1589"/>
                    </a:moveTo>
                    <a:lnTo>
                      <a:pt x="1548" y="385"/>
                    </a:lnTo>
                    <a:lnTo>
                      <a:pt x="1181" y="756"/>
                    </a:lnTo>
                    <a:lnTo>
                      <a:pt x="449" y="0"/>
                    </a:lnTo>
                    <a:lnTo>
                      <a:pt x="0" y="469"/>
                    </a:lnTo>
                    <a:lnTo>
                      <a:pt x="727" y="1219"/>
                    </a:lnTo>
                    <a:lnTo>
                      <a:pt x="362" y="1589"/>
                    </a:lnTo>
                    <a:lnTo>
                      <a:pt x="1548" y="1589"/>
                    </a:lnTo>
                    <a:lnTo>
                      <a:pt x="1548" y="1589"/>
                    </a:lnTo>
                    <a:lnTo>
                      <a:pt x="1548" y="1589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2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481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6" presetClass="emph" presetSubtype="0" decel="10000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autoRev="1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1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animScale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6" presetClass="emph" presetSubtype="0" decel="100000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5" grpId="1" animBg="1"/>
      <p:bldP spid="6" grpId="0" animBg="1"/>
      <p:bldP spid="3" grpId="0" animBg="1"/>
      <p:bldP spid="12" grpId="0" animBg="1"/>
      <p:bldP spid="52" grpId="0"/>
      <p:bldP spid="62" grpId="0"/>
      <p:bldP spid="75" grpId="0"/>
      <p:bldP spid="82" grpId="0"/>
      <p:bldP spid="53" grpId="0"/>
      <p:bldP spid="66" grpId="0"/>
      <p:bldP spid="76" grpId="0"/>
      <p:bldP spid="83" grpId="0"/>
      <p:bldP spid="81" grpId="0"/>
      <p:bldP spid="81" grpId="1"/>
      <p:bldP spid="84" grpId="0"/>
      <p:bldP spid="84" grpId="1"/>
      <p:bldP spid="85" grpId="0"/>
      <p:bldP spid="85" grpId="1"/>
      <p:bldP spid="44" grpId="0"/>
      <p:bldP spid="51" grpId="0" animBg="1"/>
      <p:bldP spid="54" grpId="0" animBg="1"/>
      <p:bldP spid="61" grpId="0" animBg="1"/>
      <p:bldP spid="63" grpId="0" animBg="1"/>
      <p:bldP spid="64" grpId="0" animBg="1"/>
      <p:bldP spid="6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/>
          <p:cNvSpPr txBox="1"/>
          <p:nvPr/>
        </p:nvSpPr>
        <p:spPr>
          <a:xfrm>
            <a:off x="274639" y="1617913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Enterprise-grade apps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252278" y="1617914"/>
            <a:ext cx="3931920" cy="4901184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Fully managed platform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229918" y="1617915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High productivity development</a:t>
            </a:r>
          </a:p>
        </p:txBody>
      </p:sp>
      <p:grpSp>
        <p:nvGrpSpPr>
          <p:cNvPr id="97" name="Group 96"/>
          <p:cNvGrpSpPr>
            <a:grpSpLocks noChangeAspect="1"/>
          </p:cNvGrpSpPr>
          <p:nvPr/>
        </p:nvGrpSpPr>
        <p:grpSpPr>
          <a:xfrm>
            <a:off x="274639" y="298864"/>
            <a:ext cx="918586" cy="914400"/>
            <a:chOff x="827088" y="-3463925"/>
            <a:chExt cx="3833812" cy="3816350"/>
          </a:xfrm>
        </p:grpSpPr>
        <p:sp>
          <p:nvSpPr>
            <p:cNvPr id="9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9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2" name="Freeform 9"/>
            <p:cNvSpPr>
              <a:spLocks/>
            </p:cNvSpPr>
            <p:nvPr/>
          </p:nvSpPr>
          <p:spPr bwMode="auto">
            <a:xfrm>
              <a:off x="2863850" y="-1444625"/>
              <a:ext cx="1433512" cy="771525"/>
            </a:xfrm>
            <a:custGeom>
              <a:avLst/>
              <a:gdLst>
                <a:gd name="T0" fmla="*/ 1 w 411"/>
                <a:gd name="T1" fmla="*/ 42 h 221"/>
                <a:gd name="T2" fmla="*/ 0 w 411"/>
                <a:gd name="T3" fmla="*/ 43 h 221"/>
                <a:gd name="T4" fmla="*/ 0 w 411"/>
                <a:gd name="T5" fmla="*/ 46 h 221"/>
                <a:gd name="T6" fmla="*/ 0 w 411"/>
                <a:gd name="T7" fmla="*/ 47 h 221"/>
                <a:gd name="T8" fmla="*/ 0 w 411"/>
                <a:gd name="T9" fmla="*/ 51 h 221"/>
                <a:gd name="T10" fmla="*/ 0 w 411"/>
                <a:gd name="T11" fmla="*/ 221 h 221"/>
                <a:gd name="T12" fmla="*/ 233 w 411"/>
                <a:gd name="T13" fmla="*/ 221 h 221"/>
                <a:gd name="T14" fmla="*/ 411 w 411"/>
                <a:gd name="T15" fmla="*/ 50 h 221"/>
                <a:gd name="T16" fmla="*/ 404 w 411"/>
                <a:gd name="T17" fmla="*/ 0 h 221"/>
                <a:gd name="T18" fmla="*/ 51 w 411"/>
                <a:gd name="T19" fmla="*/ 0 h 221"/>
                <a:gd name="T20" fmla="*/ 1 w 411"/>
                <a:gd name="T21" fmla="*/ 42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1" h="221">
                  <a:moveTo>
                    <a:pt x="1" y="42"/>
                  </a:moveTo>
                  <a:cubicBezTo>
                    <a:pt x="1" y="42"/>
                    <a:pt x="1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101" y="221"/>
                    <a:pt x="196" y="221"/>
                    <a:pt x="233" y="221"/>
                  </a:cubicBezTo>
                  <a:cubicBezTo>
                    <a:pt x="332" y="221"/>
                    <a:pt x="411" y="148"/>
                    <a:pt x="411" y="50"/>
                  </a:cubicBezTo>
                  <a:cubicBezTo>
                    <a:pt x="411" y="32"/>
                    <a:pt x="409" y="15"/>
                    <a:pt x="404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3" name="Freeform 10"/>
            <p:cNvSpPr>
              <a:spLocks/>
            </p:cNvSpPr>
            <p:nvPr/>
          </p:nvSpPr>
          <p:spPr bwMode="auto">
            <a:xfrm>
              <a:off x="1196975" y="-1444625"/>
              <a:ext cx="1427162" cy="771525"/>
            </a:xfrm>
            <a:custGeom>
              <a:avLst/>
              <a:gdLst>
                <a:gd name="T0" fmla="*/ 358 w 409"/>
                <a:gd name="T1" fmla="*/ 0 h 221"/>
                <a:gd name="T2" fmla="*/ 8 w 409"/>
                <a:gd name="T3" fmla="*/ 0 h 221"/>
                <a:gd name="T4" fmla="*/ 0 w 409"/>
                <a:gd name="T5" fmla="*/ 50 h 221"/>
                <a:gd name="T6" fmla="*/ 178 w 409"/>
                <a:gd name="T7" fmla="*/ 221 h 221"/>
                <a:gd name="T8" fmla="*/ 409 w 409"/>
                <a:gd name="T9" fmla="*/ 221 h 221"/>
                <a:gd name="T10" fmla="*/ 409 w 409"/>
                <a:gd name="T11" fmla="*/ 51 h 221"/>
                <a:gd name="T12" fmla="*/ 358 w 409"/>
                <a:gd name="T13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9" h="221">
                  <a:moveTo>
                    <a:pt x="3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8"/>
                    <a:pt x="80" y="221"/>
                    <a:pt x="178" y="221"/>
                  </a:cubicBezTo>
                  <a:cubicBezTo>
                    <a:pt x="221" y="221"/>
                    <a:pt x="313" y="221"/>
                    <a:pt x="409" y="221"/>
                  </a:cubicBezTo>
                  <a:cubicBezTo>
                    <a:pt x="409" y="51"/>
                    <a:pt x="409" y="51"/>
                    <a:pt x="409" y="51"/>
                  </a:cubicBezTo>
                  <a:cubicBezTo>
                    <a:pt x="409" y="23"/>
                    <a:pt x="386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4" name="Freeform 11"/>
            <p:cNvSpPr>
              <a:spLocks/>
            </p:cNvSpPr>
            <p:nvPr/>
          </p:nvSpPr>
          <p:spPr bwMode="auto">
            <a:xfrm>
              <a:off x="2863850" y="-2657475"/>
              <a:ext cx="1273175" cy="987425"/>
            </a:xfrm>
            <a:custGeom>
              <a:avLst/>
              <a:gdLst>
                <a:gd name="T0" fmla="*/ 283 w 365"/>
                <a:gd name="T1" fmla="*/ 227 h 283"/>
                <a:gd name="T2" fmla="*/ 56 w 365"/>
                <a:gd name="T3" fmla="*/ 0 h 283"/>
                <a:gd name="T4" fmla="*/ 0 w 365"/>
                <a:gd name="T5" fmla="*/ 7 h 283"/>
                <a:gd name="T6" fmla="*/ 0 w 365"/>
                <a:gd name="T7" fmla="*/ 232 h 283"/>
                <a:gd name="T8" fmla="*/ 0 w 365"/>
                <a:gd name="T9" fmla="*/ 236 h 283"/>
                <a:gd name="T10" fmla="*/ 0 w 365"/>
                <a:gd name="T11" fmla="*/ 237 h 283"/>
                <a:gd name="T12" fmla="*/ 0 w 365"/>
                <a:gd name="T13" fmla="*/ 241 h 283"/>
                <a:gd name="T14" fmla="*/ 1 w 365"/>
                <a:gd name="T15" fmla="*/ 241 h 283"/>
                <a:gd name="T16" fmla="*/ 51 w 365"/>
                <a:gd name="T17" fmla="*/ 283 h 283"/>
                <a:gd name="T18" fmla="*/ 365 w 365"/>
                <a:gd name="T19" fmla="*/ 283 h 283"/>
                <a:gd name="T20" fmla="*/ 282 w 365"/>
                <a:gd name="T21" fmla="*/ 234 h 283"/>
                <a:gd name="T22" fmla="*/ 283 w 365"/>
                <a:gd name="T23" fmla="*/ 22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5" h="283">
                  <a:moveTo>
                    <a:pt x="283" y="227"/>
                  </a:moveTo>
                  <a:cubicBezTo>
                    <a:pt x="283" y="101"/>
                    <a:pt x="181" y="0"/>
                    <a:pt x="56" y="0"/>
                  </a:cubicBezTo>
                  <a:cubicBezTo>
                    <a:pt x="36" y="0"/>
                    <a:pt x="18" y="2"/>
                    <a:pt x="0" y="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3"/>
                    <a:pt x="0" y="235"/>
                    <a:pt x="0" y="236"/>
                  </a:cubicBezTo>
                  <a:cubicBezTo>
                    <a:pt x="0" y="236"/>
                    <a:pt x="0" y="237"/>
                    <a:pt x="0" y="237"/>
                  </a:cubicBezTo>
                  <a:cubicBezTo>
                    <a:pt x="0" y="238"/>
                    <a:pt x="0" y="239"/>
                    <a:pt x="0" y="241"/>
                  </a:cubicBezTo>
                  <a:cubicBezTo>
                    <a:pt x="1" y="241"/>
                    <a:pt x="1" y="241"/>
                    <a:pt x="1" y="241"/>
                  </a:cubicBezTo>
                  <a:cubicBezTo>
                    <a:pt x="5" y="265"/>
                    <a:pt x="26" y="283"/>
                    <a:pt x="51" y="283"/>
                  </a:cubicBezTo>
                  <a:cubicBezTo>
                    <a:pt x="365" y="283"/>
                    <a:pt x="365" y="283"/>
                    <a:pt x="365" y="283"/>
                  </a:cubicBezTo>
                  <a:cubicBezTo>
                    <a:pt x="343" y="261"/>
                    <a:pt x="314" y="244"/>
                    <a:pt x="282" y="234"/>
                  </a:cubicBezTo>
                  <a:cubicBezTo>
                    <a:pt x="282" y="232"/>
                    <a:pt x="283" y="229"/>
                    <a:pt x="283" y="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105" name="Freeform 12"/>
            <p:cNvSpPr>
              <a:spLocks/>
            </p:cNvSpPr>
            <p:nvPr/>
          </p:nvSpPr>
          <p:spPr bwMode="auto">
            <a:xfrm>
              <a:off x="1354138" y="-2528888"/>
              <a:ext cx="1270000" cy="858838"/>
            </a:xfrm>
            <a:custGeom>
              <a:avLst/>
              <a:gdLst>
                <a:gd name="T0" fmla="*/ 364 w 364"/>
                <a:gd name="T1" fmla="*/ 195 h 246"/>
                <a:gd name="T2" fmla="*/ 364 w 364"/>
                <a:gd name="T3" fmla="*/ 0 h 246"/>
                <a:gd name="T4" fmla="*/ 307 w 364"/>
                <a:gd name="T5" fmla="*/ 54 h 246"/>
                <a:gd name="T6" fmla="*/ 232 w 364"/>
                <a:gd name="T7" fmla="*/ 32 h 246"/>
                <a:gd name="T8" fmla="*/ 94 w 364"/>
                <a:gd name="T9" fmla="*/ 170 h 246"/>
                <a:gd name="T10" fmla="*/ 96 w 364"/>
                <a:gd name="T11" fmla="*/ 194 h 246"/>
                <a:gd name="T12" fmla="*/ 0 w 364"/>
                <a:gd name="T13" fmla="*/ 246 h 246"/>
                <a:gd name="T14" fmla="*/ 313 w 364"/>
                <a:gd name="T15" fmla="*/ 246 h 246"/>
                <a:gd name="T16" fmla="*/ 364 w 364"/>
                <a:gd name="T17" fmla="*/ 19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4" h="246">
                  <a:moveTo>
                    <a:pt x="364" y="195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42" y="15"/>
                    <a:pt x="323" y="33"/>
                    <a:pt x="307" y="54"/>
                  </a:cubicBezTo>
                  <a:cubicBezTo>
                    <a:pt x="285" y="40"/>
                    <a:pt x="260" y="32"/>
                    <a:pt x="232" y="32"/>
                  </a:cubicBezTo>
                  <a:cubicBezTo>
                    <a:pt x="155" y="32"/>
                    <a:pt x="94" y="94"/>
                    <a:pt x="94" y="170"/>
                  </a:cubicBezTo>
                  <a:cubicBezTo>
                    <a:pt x="94" y="178"/>
                    <a:pt x="95" y="186"/>
                    <a:pt x="96" y="194"/>
                  </a:cubicBezTo>
                  <a:cubicBezTo>
                    <a:pt x="58" y="202"/>
                    <a:pt x="25" y="220"/>
                    <a:pt x="0" y="246"/>
                  </a:cubicBezTo>
                  <a:cubicBezTo>
                    <a:pt x="313" y="246"/>
                    <a:pt x="313" y="246"/>
                    <a:pt x="313" y="246"/>
                  </a:cubicBezTo>
                  <a:cubicBezTo>
                    <a:pt x="341" y="246"/>
                    <a:pt x="364" y="223"/>
                    <a:pt x="364" y="1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321358" y="2521902"/>
            <a:ext cx="3749040" cy="296386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tretch/>
        </p:blipFill>
        <p:spPr>
          <a:xfrm>
            <a:off x="4343718" y="2521902"/>
            <a:ext cx="3749040" cy="22944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686" y="2521902"/>
            <a:ext cx="2767827" cy="379476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97864" y="295274"/>
            <a:ext cx="10970978" cy="917575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 useBgFill="1">
        <p:nvSpPr>
          <p:cNvPr id="6" name="Rectangle 5"/>
          <p:cNvSpPr/>
          <p:nvPr/>
        </p:nvSpPr>
        <p:spPr bwMode="auto">
          <a:xfrm>
            <a:off x="0" y="6515100"/>
            <a:ext cx="12436475" cy="47942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396461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97864" y="295274"/>
            <a:ext cx="10963974" cy="917575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274639" y="298864"/>
            <a:ext cx="918586" cy="914400"/>
            <a:chOff x="827088" y="-3463925"/>
            <a:chExt cx="3833812" cy="3816350"/>
          </a:xfrm>
        </p:grpSpPr>
        <p:sp>
          <p:nvSpPr>
            <p:cNvPr id="62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5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solidFill>
              <a:srgbClr val="002050">
                <a:lumMod val="75000"/>
                <a:lumOff val="25000"/>
              </a:srgbClr>
            </a:solidFill>
            <a:ln>
              <a:solidFill>
                <a:srgbClr val="002050">
                  <a:lumMod val="75000"/>
                  <a:lumOff val="25000"/>
                </a:srgbClr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6" name="Freeform 9"/>
            <p:cNvSpPr>
              <a:spLocks/>
            </p:cNvSpPr>
            <p:nvPr/>
          </p:nvSpPr>
          <p:spPr bwMode="auto">
            <a:xfrm>
              <a:off x="2863850" y="-1444625"/>
              <a:ext cx="1433512" cy="771525"/>
            </a:xfrm>
            <a:custGeom>
              <a:avLst/>
              <a:gdLst>
                <a:gd name="T0" fmla="*/ 1 w 411"/>
                <a:gd name="T1" fmla="*/ 42 h 221"/>
                <a:gd name="T2" fmla="*/ 0 w 411"/>
                <a:gd name="T3" fmla="*/ 43 h 221"/>
                <a:gd name="T4" fmla="*/ 0 w 411"/>
                <a:gd name="T5" fmla="*/ 46 h 221"/>
                <a:gd name="T6" fmla="*/ 0 w 411"/>
                <a:gd name="T7" fmla="*/ 47 h 221"/>
                <a:gd name="T8" fmla="*/ 0 w 411"/>
                <a:gd name="T9" fmla="*/ 51 h 221"/>
                <a:gd name="T10" fmla="*/ 0 w 411"/>
                <a:gd name="T11" fmla="*/ 221 h 221"/>
                <a:gd name="T12" fmla="*/ 233 w 411"/>
                <a:gd name="T13" fmla="*/ 221 h 221"/>
                <a:gd name="T14" fmla="*/ 411 w 411"/>
                <a:gd name="T15" fmla="*/ 50 h 221"/>
                <a:gd name="T16" fmla="*/ 404 w 411"/>
                <a:gd name="T17" fmla="*/ 0 h 221"/>
                <a:gd name="T18" fmla="*/ 51 w 411"/>
                <a:gd name="T19" fmla="*/ 0 h 221"/>
                <a:gd name="T20" fmla="*/ 1 w 411"/>
                <a:gd name="T21" fmla="*/ 42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1" h="221">
                  <a:moveTo>
                    <a:pt x="1" y="42"/>
                  </a:moveTo>
                  <a:cubicBezTo>
                    <a:pt x="1" y="42"/>
                    <a:pt x="1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101" y="221"/>
                    <a:pt x="196" y="221"/>
                    <a:pt x="233" y="221"/>
                  </a:cubicBezTo>
                  <a:cubicBezTo>
                    <a:pt x="332" y="221"/>
                    <a:pt x="411" y="148"/>
                    <a:pt x="411" y="50"/>
                  </a:cubicBezTo>
                  <a:cubicBezTo>
                    <a:pt x="411" y="32"/>
                    <a:pt x="409" y="15"/>
                    <a:pt x="404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7" name="Freeform 10"/>
            <p:cNvSpPr>
              <a:spLocks/>
            </p:cNvSpPr>
            <p:nvPr/>
          </p:nvSpPr>
          <p:spPr bwMode="auto">
            <a:xfrm>
              <a:off x="1196975" y="-1444625"/>
              <a:ext cx="1427162" cy="771525"/>
            </a:xfrm>
            <a:custGeom>
              <a:avLst/>
              <a:gdLst>
                <a:gd name="T0" fmla="*/ 358 w 409"/>
                <a:gd name="T1" fmla="*/ 0 h 221"/>
                <a:gd name="T2" fmla="*/ 8 w 409"/>
                <a:gd name="T3" fmla="*/ 0 h 221"/>
                <a:gd name="T4" fmla="*/ 0 w 409"/>
                <a:gd name="T5" fmla="*/ 50 h 221"/>
                <a:gd name="T6" fmla="*/ 178 w 409"/>
                <a:gd name="T7" fmla="*/ 221 h 221"/>
                <a:gd name="T8" fmla="*/ 409 w 409"/>
                <a:gd name="T9" fmla="*/ 221 h 221"/>
                <a:gd name="T10" fmla="*/ 409 w 409"/>
                <a:gd name="T11" fmla="*/ 51 h 221"/>
                <a:gd name="T12" fmla="*/ 358 w 409"/>
                <a:gd name="T13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9" h="221">
                  <a:moveTo>
                    <a:pt x="3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8"/>
                    <a:pt x="80" y="221"/>
                    <a:pt x="178" y="221"/>
                  </a:cubicBezTo>
                  <a:cubicBezTo>
                    <a:pt x="221" y="221"/>
                    <a:pt x="313" y="221"/>
                    <a:pt x="409" y="221"/>
                  </a:cubicBezTo>
                  <a:cubicBezTo>
                    <a:pt x="409" y="51"/>
                    <a:pt x="409" y="51"/>
                    <a:pt x="409" y="51"/>
                  </a:cubicBezTo>
                  <a:cubicBezTo>
                    <a:pt x="409" y="23"/>
                    <a:pt x="386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8" name="Freeform 11"/>
            <p:cNvSpPr>
              <a:spLocks/>
            </p:cNvSpPr>
            <p:nvPr/>
          </p:nvSpPr>
          <p:spPr bwMode="auto">
            <a:xfrm>
              <a:off x="2863850" y="-2657475"/>
              <a:ext cx="1273175" cy="987425"/>
            </a:xfrm>
            <a:custGeom>
              <a:avLst/>
              <a:gdLst>
                <a:gd name="T0" fmla="*/ 283 w 365"/>
                <a:gd name="T1" fmla="*/ 227 h 283"/>
                <a:gd name="T2" fmla="*/ 56 w 365"/>
                <a:gd name="T3" fmla="*/ 0 h 283"/>
                <a:gd name="T4" fmla="*/ 0 w 365"/>
                <a:gd name="T5" fmla="*/ 7 h 283"/>
                <a:gd name="T6" fmla="*/ 0 w 365"/>
                <a:gd name="T7" fmla="*/ 232 h 283"/>
                <a:gd name="T8" fmla="*/ 0 w 365"/>
                <a:gd name="T9" fmla="*/ 236 h 283"/>
                <a:gd name="T10" fmla="*/ 0 w 365"/>
                <a:gd name="T11" fmla="*/ 237 h 283"/>
                <a:gd name="T12" fmla="*/ 0 w 365"/>
                <a:gd name="T13" fmla="*/ 241 h 283"/>
                <a:gd name="T14" fmla="*/ 1 w 365"/>
                <a:gd name="T15" fmla="*/ 241 h 283"/>
                <a:gd name="T16" fmla="*/ 51 w 365"/>
                <a:gd name="T17" fmla="*/ 283 h 283"/>
                <a:gd name="T18" fmla="*/ 365 w 365"/>
                <a:gd name="T19" fmla="*/ 283 h 283"/>
                <a:gd name="T20" fmla="*/ 282 w 365"/>
                <a:gd name="T21" fmla="*/ 234 h 283"/>
                <a:gd name="T22" fmla="*/ 283 w 365"/>
                <a:gd name="T23" fmla="*/ 22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5" h="283">
                  <a:moveTo>
                    <a:pt x="283" y="227"/>
                  </a:moveTo>
                  <a:cubicBezTo>
                    <a:pt x="283" y="101"/>
                    <a:pt x="181" y="0"/>
                    <a:pt x="56" y="0"/>
                  </a:cubicBezTo>
                  <a:cubicBezTo>
                    <a:pt x="36" y="0"/>
                    <a:pt x="18" y="2"/>
                    <a:pt x="0" y="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3"/>
                    <a:pt x="0" y="235"/>
                    <a:pt x="0" y="236"/>
                  </a:cubicBezTo>
                  <a:cubicBezTo>
                    <a:pt x="0" y="236"/>
                    <a:pt x="0" y="237"/>
                    <a:pt x="0" y="237"/>
                  </a:cubicBezTo>
                  <a:cubicBezTo>
                    <a:pt x="0" y="238"/>
                    <a:pt x="0" y="239"/>
                    <a:pt x="0" y="241"/>
                  </a:cubicBezTo>
                  <a:cubicBezTo>
                    <a:pt x="1" y="241"/>
                    <a:pt x="1" y="241"/>
                    <a:pt x="1" y="241"/>
                  </a:cubicBezTo>
                  <a:cubicBezTo>
                    <a:pt x="5" y="265"/>
                    <a:pt x="26" y="283"/>
                    <a:pt x="51" y="283"/>
                  </a:cubicBezTo>
                  <a:cubicBezTo>
                    <a:pt x="365" y="283"/>
                    <a:pt x="365" y="283"/>
                    <a:pt x="365" y="283"/>
                  </a:cubicBezTo>
                  <a:cubicBezTo>
                    <a:pt x="343" y="261"/>
                    <a:pt x="314" y="244"/>
                    <a:pt x="282" y="234"/>
                  </a:cubicBezTo>
                  <a:cubicBezTo>
                    <a:pt x="282" y="232"/>
                    <a:pt x="283" y="229"/>
                    <a:pt x="283" y="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  <p:sp>
          <p:nvSpPr>
            <p:cNvPr id="69" name="Freeform 12"/>
            <p:cNvSpPr>
              <a:spLocks/>
            </p:cNvSpPr>
            <p:nvPr/>
          </p:nvSpPr>
          <p:spPr bwMode="auto">
            <a:xfrm>
              <a:off x="1354138" y="-2528888"/>
              <a:ext cx="1270000" cy="858838"/>
            </a:xfrm>
            <a:custGeom>
              <a:avLst/>
              <a:gdLst>
                <a:gd name="T0" fmla="*/ 364 w 364"/>
                <a:gd name="T1" fmla="*/ 195 h 246"/>
                <a:gd name="T2" fmla="*/ 364 w 364"/>
                <a:gd name="T3" fmla="*/ 0 h 246"/>
                <a:gd name="T4" fmla="*/ 307 w 364"/>
                <a:gd name="T5" fmla="*/ 54 h 246"/>
                <a:gd name="T6" fmla="*/ 232 w 364"/>
                <a:gd name="T7" fmla="*/ 32 h 246"/>
                <a:gd name="T8" fmla="*/ 94 w 364"/>
                <a:gd name="T9" fmla="*/ 170 h 246"/>
                <a:gd name="T10" fmla="*/ 96 w 364"/>
                <a:gd name="T11" fmla="*/ 194 h 246"/>
                <a:gd name="T12" fmla="*/ 0 w 364"/>
                <a:gd name="T13" fmla="*/ 246 h 246"/>
                <a:gd name="T14" fmla="*/ 313 w 364"/>
                <a:gd name="T15" fmla="*/ 246 h 246"/>
                <a:gd name="T16" fmla="*/ 364 w 364"/>
                <a:gd name="T17" fmla="*/ 19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4" h="246">
                  <a:moveTo>
                    <a:pt x="364" y="195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42" y="15"/>
                    <a:pt x="323" y="33"/>
                    <a:pt x="307" y="54"/>
                  </a:cubicBezTo>
                  <a:cubicBezTo>
                    <a:pt x="285" y="40"/>
                    <a:pt x="260" y="32"/>
                    <a:pt x="232" y="32"/>
                  </a:cubicBezTo>
                  <a:cubicBezTo>
                    <a:pt x="155" y="32"/>
                    <a:pt x="94" y="94"/>
                    <a:pt x="94" y="170"/>
                  </a:cubicBezTo>
                  <a:cubicBezTo>
                    <a:pt x="94" y="178"/>
                    <a:pt x="95" y="186"/>
                    <a:pt x="96" y="194"/>
                  </a:cubicBezTo>
                  <a:cubicBezTo>
                    <a:pt x="58" y="202"/>
                    <a:pt x="25" y="220"/>
                    <a:pt x="0" y="246"/>
                  </a:cubicBezTo>
                  <a:cubicBezTo>
                    <a:pt x="313" y="246"/>
                    <a:pt x="313" y="246"/>
                    <a:pt x="313" y="246"/>
                  </a:cubicBezTo>
                  <a:cubicBezTo>
                    <a:pt x="341" y="246"/>
                    <a:pt x="364" y="223"/>
                    <a:pt x="364" y="1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1" tIns="45700" rIns="91401" bIns="4570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274639" y="1617913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Enterprise-grade apps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4252278" y="1617915"/>
            <a:ext cx="3931920" cy="4901184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Fully managed platform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8229918" y="1617915"/>
            <a:ext cx="3931920" cy="4901184"/>
          </a:xfrm>
          <a:prstGeom prst="rect">
            <a:avLst/>
          </a:prstGeom>
          <a:solidFill>
            <a:schemeClr val="tx2"/>
          </a:solidFill>
        </p:spPr>
        <p:txBody>
          <a:bodyPr wrap="square" lIns="182880" tIns="146304" rIns="182880" bIns="146304" rtlCol="0">
            <a:noAutofit/>
          </a:bodyPr>
          <a:lstStyle/>
          <a:p>
            <a:pPr marL="0" marR="0" lvl="0" indent="0" algn="ctr" defTabSz="91381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95811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High productivity development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522807" y="4735511"/>
            <a:ext cx="1467069" cy="930052"/>
            <a:chOff x="522807" y="4735511"/>
            <a:chExt cx="1467069" cy="930052"/>
          </a:xfrm>
        </p:grpSpPr>
        <p:sp>
          <p:nvSpPr>
            <p:cNvPr id="85" name="Freeform 118"/>
            <p:cNvSpPr>
              <a:spLocks noChangeAspect="1" noEditPoints="1"/>
            </p:cNvSpPr>
            <p:nvPr/>
          </p:nvSpPr>
          <p:spPr bwMode="auto">
            <a:xfrm>
              <a:off x="895581" y="4735511"/>
              <a:ext cx="721520" cy="450057"/>
            </a:xfrm>
            <a:custGeom>
              <a:avLst/>
              <a:gdLst>
                <a:gd name="T0" fmla="*/ 64 w 128"/>
                <a:gd name="T1" fmla="*/ 56 h 80"/>
                <a:gd name="T2" fmla="*/ 16 w 128"/>
                <a:gd name="T3" fmla="*/ 56 h 80"/>
                <a:gd name="T4" fmla="*/ 0 w 128"/>
                <a:gd name="T5" fmla="*/ 40 h 80"/>
                <a:gd name="T6" fmla="*/ 0 w 128"/>
                <a:gd name="T7" fmla="*/ 16 h 80"/>
                <a:gd name="T8" fmla="*/ 16 w 128"/>
                <a:gd name="T9" fmla="*/ 0 h 80"/>
                <a:gd name="T10" fmla="*/ 64 w 128"/>
                <a:gd name="T11" fmla="*/ 0 h 80"/>
                <a:gd name="T12" fmla="*/ 80 w 128"/>
                <a:gd name="T13" fmla="*/ 16 h 80"/>
                <a:gd name="T14" fmla="*/ 72 w 128"/>
                <a:gd name="T15" fmla="*/ 16 h 80"/>
                <a:gd name="T16" fmla="*/ 64 w 128"/>
                <a:gd name="T17" fmla="*/ 8 h 80"/>
                <a:gd name="T18" fmla="*/ 16 w 128"/>
                <a:gd name="T19" fmla="*/ 8 h 80"/>
                <a:gd name="T20" fmla="*/ 8 w 128"/>
                <a:gd name="T21" fmla="*/ 16 h 80"/>
                <a:gd name="T22" fmla="*/ 8 w 128"/>
                <a:gd name="T23" fmla="*/ 40 h 80"/>
                <a:gd name="T24" fmla="*/ 16 w 128"/>
                <a:gd name="T25" fmla="*/ 48 h 80"/>
                <a:gd name="T26" fmla="*/ 64 w 128"/>
                <a:gd name="T27" fmla="*/ 48 h 80"/>
                <a:gd name="T28" fmla="*/ 72 w 128"/>
                <a:gd name="T29" fmla="*/ 40 h 80"/>
                <a:gd name="T30" fmla="*/ 80 w 128"/>
                <a:gd name="T31" fmla="*/ 40 h 80"/>
                <a:gd name="T32" fmla="*/ 64 w 128"/>
                <a:gd name="T33" fmla="*/ 56 h 80"/>
                <a:gd name="T34" fmla="*/ 112 w 128"/>
                <a:gd name="T35" fmla="*/ 24 h 80"/>
                <a:gd name="T36" fmla="*/ 64 w 128"/>
                <a:gd name="T37" fmla="*/ 24 h 80"/>
                <a:gd name="T38" fmla="*/ 48 w 128"/>
                <a:gd name="T39" fmla="*/ 40 h 80"/>
                <a:gd name="T40" fmla="*/ 56 w 128"/>
                <a:gd name="T41" fmla="*/ 40 h 80"/>
                <a:gd name="T42" fmla="*/ 64 w 128"/>
                <a:gd name="T43" fmla="*/ 32 h 80"/>
                <a:gd name="T44" fmla="*/ 112 w 128"/>
                <a:gd name="T45" fmla="*/ 32 h 80"/>
                <a:gd name="T46" fmla="*/ 120 w 128"/>
                <a:gd name="T47" fmla="*/ 40 h 80"/>
                <a:gd name="T48" fmla="*/ 120 w 128"/>
                <a:gd name="T49" fmla="*/ 64 h 80"/>
                <a:gd name="T50" fmla="*/ 112 w 128"/>
                <a:gd name="T51" fmla="*/ 72 h 80"/>
                <a:gd name="T52" fmla="*/ 64 w 128"/>
                <a:gd name="T53" fmla="*/ 72 h 80"/>
                <a:gd name="T54" fmla="*/ 56 w 128"/>
                <a:gd name="T55" fmla="*/ 64 h 80"/>
                <a:gd name="T56" fmla="*/ 48 w 128"/>
                <a:gd name="T57" fmla="*/ 64 h 80"/>
                <a:gd name="T58" fmla="*/ 64 w 128"/>
                <a:gd name="T59" fmla="*/ 80 h 80"/>
                <a:gd name="T60" fmla="*/ 112 w 128"/>
                <a:gd name="T61" fmla="*/ 80 h 80"/>
                <a:gd name="T62" fmla="*/ 128 w 128"/>
                <a:gd name="T63" fmla="*/ 64 h 80"/>
                <a:gd name="T64" fmla="*/ 128 w 128"/>
                <a:gd name="T65" fmla="*/ 40 h 80"/>
                <a:gd name="T66" fmla="*/ 112 w 128"/>
                <a:gd name="T67" fmla="*/ 2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8" h="80">
                  <a:moveTo>
                    <a:pt x="64" y="56"/>
                  </a:moveTo>
                  <a:cubicBezTo>
                    <a:pt x="16" y="56"/>
                    <a:pt x="16" y="56"/>
                    <a:pt x="16" y="56"/>
                  </a:cubicBezTo>
                  <a:cubicBezTo>
                    <a:pt x="7" y="56"/>
                    <a:pt x="0" y="49"/>
                    <a:pt x="0" y="4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8"/>
                    <a:pt x="7" y="0"/>
                    <a:pt x="16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72" y="0"/>
                    <a:pt x="80" y="8"/>
                    <a:pt x="80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2"/>
                    <a:pt x="68" y="8"/>
                    <a:pt x="64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1" y="8"/>
                    <a:pt x="8" y="12"/>
                    <a:pt x="8" y="16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5"/>
                    <a:pt x="11" y="48"/>
                    <a:pt x="1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8" y="48"/>
                    <a:pt x="72" y="45"/>
                    <a:pt x="72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9"/>
                    <a:pt x="72" y="56"/>
                    <a:pt x="64" y="56"/>
                  </a:cubicBezTo>
                  <a:close/>
                  <a:moveTo>
                    <a:pt x="112" y="24"/>
                  </a:moveTo>
                  <a:cubicBezTo>
                    <a:pt x="64" y="24"/>
                    <a:pt x="64" y="24"/>
                    <a:pt x="64" y="24"/>
                  </a:cubicBezTo>
                  <a:cubicBezTo>
                    <a:pt x="55" y="24"/>
                    <a:pt x="48" y="32"/>
                    <a:pt x="48" y="40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6" y="36"/>
                    <a:pt x="59" y="32"/>
                    <a:pt x="64" y="32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6" y="32"/>
                    <a:pt x="120" y="36"/>
                    <a:pt x="120" y="40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9"/>
                    <a:pt x="116" y="72"/>
                    <a:pt x="112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9" y="72"/>
                    <a:pt x="56" y="69"/>
                    <a:pt x="56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48" y="73"/>
                    <a:pt x="55" y="80"/>
                    <a:pt x="64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20" y="80"/>
                    <a:pt x="128" y="73"/>
                    <a:pt x="128" y="64"/>
                  </a:cubicBezTo>
                  <a:cubicBezTo>
                    <a:pt x="128" y="40"/>
                    <a:pt x="128" y="40"/>
                    <a:pt x="128" y="40"/>
                  </a:cubicBezTo>
                  <a:cubicBezTo>
                    <a:pt x="128" y="32"/>
                    <a:pt x="120" y="24"/>
                    <a:pt x="112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22807" y="5379331"/>
              <a:ext cx="1467069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AAD integrated 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300454" y="4661692"/>
            <a:ext cx="1837362" cy="1007718"/>
            <a:chOff x="2300454" y="4661692"/>
            <a:chExt cx="1837362" cy="1007718"/>
          </a:xfrm>
        </p:grpSpPr>
        <p:sp>
          <p:nvSpPr>
            <p:cNvPr id="74" name="Freeform 144"/>
            <p:cNvSpPr>
              <a:spLocks noChangeAspect="1" noEditPoints="1"/>
            </p:cNvSpPr>
            <p:nvPr/>
          </p:nvSpPr>
          <p:spPr bwMode="auto">
            <a:xfrm>
              <a:off x="2945291" y="4661692"/>
              <a:ext cx="547688" cy="597695"/>
            </a:xfrm>
            <a:custGeom>
              <a:avLst/>
              <a:gdLst>
                <a:gd name="T0" fmla="*/ 48 w 97"/>
                <a:gd name="T1" fmla="*/ 106 h 106"/>
                <a:gd name="T2" fmla="*/ 49 w 97"/>
                <a:gd name="T3" fmla="*/ 105 h 106"/>
                <a:gd name="T4" fmla="*/ 97 w 97"/>
                <a:gd name="T5" fmla="*/ 45 h 106"/>
                <a:gd name="T6" fmla="*/ 97 w 97"/>
                <a:gd name="T7" fmla="*/ 0 h 106"/>
                <a:gd name="T8" fmla="*/ 90 w 97"/>
                <a:gd name="T9" fmla="*/ 5 h 106"/>
                <a:gd name="T10" fmla="*/ 71 w 97"/>
                <a:gd name="T11" fmla="*/ 10 h 106"/>
                <a:gd name="T12" fmla="*/ 50 w 97"/>
                <a:gd name="T13" fmla="*/ 5 h 106"/>
                <a:gd name="T14" fmla="*/ 48 w 97"/>
                <a:gd name="T15" fmla="*/ 3 h 106"/>
                <a:gd name="T16" fmla="*/ 46 w 97"/>
                <a:gd name="T17" fmla="*/ 4 h 106"/>
                <a:gd name="T18" fmla="*/ 25 w 97"/>
                <a:gd name="T19" fmla="*/ 10 h 106"/>
                <a:gd name="T20" fmla="*/ 6 w 97"/>
                <a:gd name="T21" fmla="*/ 5 h 106"/>
                <a:gd name="T22" fmla="*/ 0 w 97"/>
                <a:gd name="T23" fmla="*/ 1 h 106"/>
                <a:gd name="T24" fmla="*/ 0 w 97"/>
                <a:gd name="T25" fmla="*/ 45 h 106"/>
                <a:gd name="T26" fmla="*/ 47 w 97"/>
                <a:gd name="T27" fmla="*/ 105 h 106"/>
                <a:gd name="T28" fmla="*/ 48 w 97"/>
                <a:gd name="T29" fmla="*/ 106 h 106"/>
                <a:gd name="T30" fmla="*/ 8 w 97"/>
                <a:gd name="T31" fmla="*/ 45 h 106"/>
                <a:gd name="T32" fmla="*/ 8 w 97"/>
                <a:gd name="T33" fmla="*/ 14 h 106"/>
                <a:gd name="T34" fmla="*/ 25 w 97"/>
                <a:gd name="T35" fmla="*/ 18 h 106"/>
                <a:gd name="T36" fmla="*/ 48 w 97"/>
                <a:gd name="T37" fmla="*/ 12 h 106"/>
                <a:gd name="T38" fmla="*/ 71 w 97"/>
                <a:gd name="T39" fmla="*/ 18 h 106"/>
                <a:gd name="T40" fmla="*/ 89 w 97"/>
                <a:gd name="T41" fmla="*/ 15 h 106"/>
                <a:gd name="T42" fmla="*/ 89 w 97"/>
                <a:gd name="T43" fmla="*/ 45 h 106"/>
                <a:gd name="T44" fmla="*/ 48 w 97"/>
                <a:gd name="T45" fmla="*/ 97 h 106"/>
                <a:gd name="T46" fmla="*/ 8 w 97"/>
                <a:gd name="T47" fmla="*/ 4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106">
                  <a:moveTo>
                    <a:pt x="48" y="106"/>
                  </a:moveTo>
                  <a:cubicBezTo>
                    <a:pt x="49" y="105"/>
                    <a:pt x="49" y="105"/>
                    <a:pt x="49" y="105"/>
                  </a:cubicBezTo>
                  <a:cubicBezTo>
                    <a:pt x="51" y="104"/>
                    <a:pt x="97" y="86"/>
                    <a:pt x="97" y="45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0" y="5"/>
                    <a:pt x="90" y="5"/>
                    <a:pt x="90" y="5"/>
                  </a:cubicBezTo>
                  <a:cubicBezTo>
                    <a:pt x="90" y="5"/>
                    <a:pt x="82" y="10"/>
                    <a:pt x="71" y="10"/>
                  </a:cubicBezTo>
                  <a:cubicBezTo>
                    <a:pt x="60" y="10"/>
                    <a:pt x="50" y="5"/>
                    <a:pt x="50" y="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6" y="4"/>
                    <a:pt x="35" y="10"/>
                    <a:pt x="25" y="10"/>
                  </a:cubicBezTo>
                  <a:cubicBezTo>
                    <a:pt x="15" y="10"/>
                    <a:pt x="6" y="5"/>
                    <a:pt x="6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86"/>
                    <a:pt x="45" y="104"/>
                    <a:pt x="47" y="105"/>
                  </a:cubicBezTo>
                  <a:lnTo>
                    <a:pt x="48" y="106"/>
                  </a:lnTo>
                  <a:close/>
                  <a:moveTo>
                    <a:pt x="8" y="45"/>
                  </a:moveTo>
                  <a:cubicBezTo>
                    <a:pt x="8" y="14"/>
                    <a:pt x="8" y="14"/>
                    <a:pt x="8" y="14"/>
                  </a:cubicBezTo>
                  <a:cubicBezTo>
                    <a:pt x="12" y="16"/>
                    <a:pt x="18" y="18"/>
                    <a:pt x="25" y="18"/>
                  </a:cubicBezTo>
                  <a:cubicBezTo>
                    <a:pt x="34" y="18"/>
                    <a:pt x="44" y="14"/>
                    <a:pt x="48" y="12"/>
                  </a:cubicBezTo>
                  <a:cubicBezTo>
                    <a:pt x="52" y="14"/>
                    <a:pt x="61" y="18"/>
                    <a:pt x="71" y="18"/>
                  </a:cubicBezTo>
                  <a:cubicBezTo>
                    <a:pt x="78" y="18"/>
                    <a:pt x="84" y="16"/>
                    <a:pt x="89" y="15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77"/>
                    <a:pt x="55" y="94"/>
                    <a:pt x="48" y="97"/>
                  </a:cubicBezTo>
                  <a:cubicBezTo>
                    <a:pt x="41" y="94"/>
                    <a:pt x="8" y="77"/>
                    <a:pt x="8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300454" y="5379331"/>
              <a:ext cx="1837362" cy="290079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Secure + compliant 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465833" y="4655544"/>
            <a:ext cx="1535998" cy="1203918"/>
            <a:chOff x="4465833" y="4655544"/>
            <a:chExt cx="1535998" cy="1203918"/>
          </a:xfrm>
        </p:grpSpPr>
        <p:sp>
          <p:nvSpPr>
            <p:cNvPr id="78" name="Freeform 290"/>
            <p:cNvSpPr>
              <a:spLocks noChangeAspect="1" noEditPoints="1"/>
            </p:cNvSpPr>
            <p:nvPr/>
          </p:nvSpPr>
          <p:spPr bwMode="auto">
            <a:xfrm>
              <a:off x="4919759" y="4655544"/>
              <a:ext cx="628146" cy="609990"/>
            </a:xfrm>
            <a:custGeom>
              <a:avLst/>
              <a:gdLst>
                <a:gd name="T0" fmla="*/ 71 w 146"/>
                <a:gd name="T1" fmla="*/ 39 h 142"/>
                <a:gd name="T2" fmla="*/ 71 w 146"/>
                <a:gd name="T3" fmla="*/ 47 h 142"/>
                <a:gd name="T4" fmla="*/ 67 w 146"/>
                <a:gd name="T5" fmla="*/ 47 h 142"/>
                <a:gd name="T6" fmla="*/ 53 w 146"/>
                <a:gd name="T7" fmla="*/ 61 h 142"/>
                <a:gd name="T8" fmla="*/ 67 w 146"/>
                <a:gd name="T9" fmla="*/ 75 h 142"/>
                <a:gd name="T10" fmla="*/ 71 w 146"/>
                <a:gd name="T11" fmla="*/ 75 h 142"/>
                <a:gd name="T12" fmla="*/ 71 w 146"/>
                <a:gd name="T13" fmla="*/ 88 h 142"/>
                <a:gd name="T14" fmla="*/ 57 w 146"/>
                <a:gd name="T15" fmla="*/ 88 h 142"/>
                <a:gd name="T16" fmla="*/ 57 w 146"/>
                <a:gd name="T17" fmla="*/ 96 h 142"/>
                <a:gd name="T18" fmla="*/ 71 w 146"/>
                <a:gd name="T19" fmla="*/ 96 h 142"/>
                <a:gd name="T20" fmla="*/ 71 w 146"/>
                <a:gd name="T21" fmla="*/ 104 h 142"/>
                <a:gd name="T22" fmla="*/ 79 w 146"/>
                <a:gd name="T23" fmla="*/ 104 h 142"/>
                <a:gd name="T24" fmla="*/ 79 w 146"/>
                <a:gd name="T25" fmla="*/ 96 h 142"/>
                <a:gd name="T26" fmla="*/ 83 w 146"/>
                <a:gd name="T27" fmla="*/ 96 h 142"/>
                <a:gd name="T28" fmla="*/ 97 w 146"/>
                <a:gd name="T29" fmla="*/ 82 h 142"/>
                <a:gd name="T30" fmla="*/ 83 w 146"/>
                <a:gd name="T31" fmla="*/ 67 h 142"/>
                <a:gd name="T32" fmla="*/ 79 w 146"/>
                <a:gd name="T33" fmla="*/ 67 h 142"/>
                <a:gd name="T34" fmla="*/ 79 w 146"/>
                <a:gd name="T35" fmla="*/ 55 h 142"/>
                <a:gd name="T36" fmla="*/ 93 w 146"/>
                <a:gd name="T37" fmla="*/ 55 h 142"/>
                <a:gd name="T38" fmla="*/ 93 w 146"/>
                <a:gd name="T39" fmla="*/ 47 h 142"/>
                <a:gd name="T40" fmla="*/ 79 w 146"/>
                <a:gd name="T41" fmla="*/ 47 h 142"/>
                <a:gd name="T42" fmla="*/ 79 w 146"/>
                <a:gd name="T43" fmla="*/ 39 h 142"/>
                <a:gd name="T44" fmla="*/ 71 w 146"/>
                <a:gd name="T45" fmla="*/ 39 h 142"/>
                <a:gd name="T46" fmla="*/ 71 w 146"/>
                <a:gd name="T47" fmla="*/ 67 h 142"/>
                <a:gd name="T48" fmla="*/ 67 w 146"/>
                <a:gd name="T49" fmla="*/ 67 h 142"/>
                <a:gd name="T50" fmla="*/ 61 w 146"/>
                <a:gd name="T51" fmla="*/ 61 h 142"/>
                <a:gd name="T52" fmla="*/ 67 w 146"/>
                <a:gd name="T53" fmla="*/ 55 h 142"/>
                <a:gd name="T54" fmla="*/ 71 w 146"/>
                <a:gd name="T55" fmla="*/ 55 h 142"/>
                <a:gd name="T56" fmla="*/ 71 w 146"/>
                <a:gd name="T57" fmla="*/ 67 h 142"/>
                <a:gd name="T58" fmla="*/ 83 w 146"/>
                <a:gd name="T59" fmla="*/ 75 h 142"/>
                <a:gd name="T60" fmla="*/ 89 w 146"/>
                <a:gd name="T61" fmla="*/ 82 h 142"/>
                <a:gd name="T62" fmla="*/ 83 w 146"/>
                <a:gd name="T63" fmla="*/ 88 h 142"/>
                <a:gd name="T64" fmla="*/ 79 w 146"/>
                <a:gd name="T65" fmla="*/ 88 h 142"/>
                <a:gd name="T66" fmla="*/ 79 w 146"/>
                <a:gd name="T67" fmla="*/ 75 h 142"/>
                <a:gd name="T68" fmla="*/ 83 w 146"/>
                <a:gd name="T69" fmla="*/ 75 h 142"/>
                <a:gd name="T70" fmla="*/ 2 w 146"/>
                <a:gd name="T71" fmla="*/ 99 h 142"/>
                <a:gd name="T72" fmla="*/ 11 w 146"/>
                <a:gd name="T73" fmla="*/ 102 h 142"/>
                <a:gd name="T74" fmla="*/ 4 w 146"/>
                <a:gd name="T75" fmla="*/ 71 h 142"/>
                <a:gd name="T76" fmla="*/ 75 w 146"/>
                <a:gd name="T77" fmla="*/ 0 h 142"/>
                <a:gd name="T78" fmla="*/ 146 w 146"/>
                <a:gd name="T79" fmla="*/ 71 h 142"/>
                <a:gd name="T80" fmla="*/ 75 w 146"/>
                <a:gd name="T81" fmla="*/ 142 h 142"/>
                <a:gd name="T82" fmla="*/ 34 w 146"/>
                <a:gd name="T83" fmla="*/ 130 h 142"/>
                <a:gd name="T84" fmla="*/ 39 w 146"/>
                <a:gd name="T85" fmla="*/ 123 h 142"/>
                <a:gd name="T86" fmla="*/ 75 w 146"/>
                <a:gd name="T87" fmla="*/ 134 h 142"/>
                <a:gd name="T88" fmla="*/ 138 w 146"/>
                <a:gd name="T89" fmla="*/ 71 h 142"/>
                <a:gd name="T90" fmla="*/ 75 w 146"/>
                <a:gd name="T91" fmla="*/ 8 h 142"/>
                <a:gd name="T92" fmla="*/ 12 w 146"/>
                <a:gd name="T93" fmla="*/ 71 h 142"/>
                <a:gd name="T94" fmla="*/ 18 w 146"/>
                <a:gd name="T95" fmla="*/ 98 h 142"/>
                <a:gd name="T96" fmla="*/ 21 w 146"/>
                <a:gd name="T97" fmla="*/ 90 h 142"/>
                <a:gd name="T98" fmla="*/ 28 w 146"/>
                <a:gd name="T99" fmla="*/ 92 h 142"/>
                <a:gd name="T100" fmla="*/ 21 w 146"/>
                <a:gd name="T101" fmla="*/ 114 h 142"/>
                <a:gd name="T102" fmla="*/ 0 w 146"/>
                <a:gd name="T103" fmla="*/ 107 h 142"/>
                <a:gd name="T104" fmla="*/ 2 w 146"/>
                <a:gd name="T105" fmla="*/ 9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142">
                  <a:moveTo>
                    <a:pt x="71" y="39"/>
                  </a:moveTo>
                  <a:cubicBezTo>
                    <a:pt x="71" y="47"/>
                    <a:pt x="71" y="47"/>
                    <a:pt x="71" y="47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0" y="47"/>
                    <a:pt x="53" y="53"/>
                    <a:pt x="53" y="61"/>
                  </a:cubicBezTo>
                  <a:cubicBezTo>
                    <a:pt x="53" y="69"/>
                    <a:pt x="60" y="75"/>
                    <a:pt x="67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90" y="96"/>
                    <a:pt x="97" y="90"/>
                    <a:pt x="97" y="82"/>
                  </a:cubicBezTo>
                  <a:cubicBezTo>
                    <a:pt x="97" y="74"/>
                    <a:pt x="90" y="67"/>
                    <a:pt x="83" y="67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1" y="39"/>
                  </a:lnTo>
                  <a:close/>
                  <a:moveTo>
                    <a:pt x="71" y="67"/>
                  </a:moveTo>
                  <a:cubicBezTo>
                    <a:pt x="67" y="67"/>
                    <a:pt x="67" y="67"/>
                    <a:pt x="67" y="67"/>
                  </a:cubicBezTo>
                  <a:cubicBezTo>
                    <a:pt x="64" y="67"/>
                    <a:pt x="61" y="65"/>
                    <a:pt x="61" y="61"/>
                  </a:cubicBezTo>
                  <a:cubicBezTo>
                    <a:pt x="61" y="58"/>
                    <a:pt x="64" y="55"/>
                    <a:pt x="67" y="55"/>
                  </a:cubicBezTo>
                  <a:cubicBezTo>
                    <a:pt x="71" y="55"/>
                    <a:pt x="71" y="55"/>
                    <a:pt x="71" y="55"/>
                  </a:cubicBezTo>
                  <a:lnTo>
                    <a:pt x="71" y="67"/>
                  </a:lnTo>
                  <a:close/>
                  <a:moveTo>
                    <a:pt x="83" y="75"/>
                  </a:moveTo>
                  <a:cubicBezTo>
                    <a:pt x="86" y="75"/>
                    <a:pt x="89" y="78"/>
                    <a:pt x="89" y="82"/>
                  </a:cubicBezTo>
                  <a:cubicBezTo>
                    <a:pt x="89" y="85"/>
                    <a:pt x="86" y="88"/>
                    <a:pt x="83" y="88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9" y="75"/>
                    <a:pt x="79" y="75"/>
                    <a:pt x="79" y="75"/>
                  </a:cubicBezTo>
                  <a:lnTo>
                    <a:pt x="83" y="75"/>
                  </a:lnTo>
                  <a:close/>
                  <a:moveTo>
                    <a:pt x="2" y="99"/>
                  </a:moveTo>
                  <a:cubicBezTo>
                    <a:pt x="11" y="102"/>
                    <a:pt x="11" y="102"/>
                    <a:pt x="11" y="102"/>
                  </a:cubicBezTo>
                  <a:cubicBezTo>
                    <a:pt x="6" y="92"/>
                    <a:pt x="4" y="82"/>
                    <a:pt x="4" y="71"/>
                  </a:cubicBezTo>
                  <a:cubicBezTo>
                    <a:pt x="4" y="32"/>
                    <a:pt x="36" y="0"/>
                    <a:pt x="75" y="0"/>
                  </a:cubicBezTo>
                  <a:cubicBezTo>
                    <a:pt x="114" y="0"/>
                    <a:pt x="146" y="32"/>
                    <a:pt x="146" y="71"/>
                  </a:cubicBezTo>
                  <a:cubicBezTo>
                    <a:pt x="146" y="110"/>
                    <a:pt x="114" y="142"/>
                    <a:pt x="75" y="142"/>
                  </a:cubicBezTo>
                  <a:cubicBezTo>
                    <a:pt x="60" y="142"/>
                    <a:pt x="46" y="138"/>
                    <a:pt x="34" y="130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50" y="130"/>
                    <a:pt x="62" y="134"/>
                    <a:pt x="75" y="134"/>
                  </a:cubicBezTo>
                  <a:cubicBezTo>
                    <a:pt x="110" y="134"/>
                    <a:pt x="138" y="106"/>
                    <a:pt x="138" y="71"/>
                  </a:cubicBezTo>
                  <a:cubicBezTo>
                    <a:pt x="138" y="37"/>
                    <a:pt x="110" y="8"/>
                    <a:pt x="75" y="8"/>
                  </a:cubicBezTo>
                  <a:cubicBezTo>
                    <a:pt x="40" y="8"/>
                    <a:pt x="12" y="37"/>
                    <a:pt x="12" y="71"/>
                  </a:cubicBezTo>
                  <a:cubicBezTo>
                    <a:pt x="12" y="81"/>
                    <a:pt x="14" y="90"/>
                    <a:pt x="18" y="98"/>
                  </a:cubicBezTo>
                  <a:cubicBezTo>
                    <a:pt x="21" y="90"/>
                    <a:pt x="21" y="90"/>
                    <a:pt x="21" y="90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2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4465833" y="5379331"/>
              <a:ext cx="1535998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Reduced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operations costs 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645078" y="4595017"/>
            <a:ext cx="1106392" cy="1264445"/>
            <a:chOff x="6645078" y="4595017"/>
            <a:chExt cx="1106392" cy="1264445"/>
          </a:xfrm>
        </p:grpSpPr>
        <p:sp>
          <p:nvSpPr>
            <p:cNvPr id="77" name="Freeform 149"/>
            <p:cNvSpPr>
              <a:spLocks noChangeAspect="1" noEditPoints="1"/>
            </p:cNvSpPr>
            <p:nvPr/>
          </p:nvSpPr>
          <p:spPr bwMode="auto">
            <a:xfrm>
              <a:off x="6895855" y="4595017"/>
              <a:ext cx="604838" cy="731045"/>
            </a:xfrm>
            <a:custGeom>
              <a:avLst/>
              <a:gdLst>
                <a:gd name="T0" fmla="*/ 36 w 104"/>
                <a:gd name="T1" fmla="*/ 105 h 127"/>
                <a:gd name="T2" fmla="*/ 33 w 104"/>
                <a:gd name="T3" fmla="*/ 112 h 127"/>
                <a:gd name="T4" fmla="*/ 0 w 104"/>
                <a:gd name="T5" fmla="*/ 64 h 127"/>
                <a:gd name="T6" fmla="*/ 49 w 104"/>
                <a:gd name="T7" fmla="*/ 12 h 127"/>
                <a:gd name="T8" fmla="*/ 43 w 104"/>
                <a:gd name="T9" fmla="*/ 6 h 127"/>
                <a:gd name="T10" fmla="*/ 49 w 104"/>
                <a:gd name="T11" fmla="*/ 0 h 127"/>
                <a:gd name="T12" fmla="*/ 64 w 104"/>
                <a:gd name="T13" fmla="*/ 15 h 127"/>
                <a:gd name="T14" fmla="*/ 49 w 104"/>
                <a:gd name="T15" fmla="*/ 31 h 127"/>
                <a:gd name="T16" fmla="*/ 43 w 104"/>
                <a:gd name="T17" fmla="*/ 25 h 127"/>
                <a:gd name="T18" fmla="*/ 48 w 104"/>
                <a:gd name="T19" fmla="*/ 20 h 127"/>
                <a:gd name="T20" fmla="*/ 8 w 104"/>
                <a:gd name="T21" fmla="*/ 64 h 127"/>
                <a:gd name="T22" fmla="*/ 36 w 104"/>
                <a:gd name="T23" fmla="*/ 105 h 127"/>
                <a:gd name="T24" fmla="*/ 104 w 104"/>
                <a:gd name="T25" fmla="*/ 64 h 127"/>
                <a:gd name="T26" fmla="*/ 70 w 104"/>
                <a:gd name="T27" fmla="*/ 15 h 127"/>
                <a:gd name="T28" fmla="*/ 68 w 104"/>
                <a:gd name="T29" fmla="*/ 22 h 127"/>
                <a:gd name="T30" fmla="*/ 96 w 104"/>
                <a:gd name="T31" fmla="*/ 64 h 127"/>
                <a:gd name="T32" fmla="*/ 56 w 104"/>
                <a:gd name="T33" fmla="*/ 108 h 127"/>
                <a:gd name="T34" fmla="*/ 61 w 104"/>
                <a:gd name="T35" fmla="*/ 102 h 127"/>
                <a:gd name="T36" fmla="*/ 55 w 104"/>
                <a:gd name="T37" fmla="*/ 97 h 127"/>
                <a:gd name="T38" fmla="*/ 40 w 104"/>
                <a:gd name="T39" fmla="*/ 112 h 127"/>
                <a:gd name="T40" fmla="*/ 55 w 104"/>
                <a:gd name="T41" fmla="*/ 127 h 127"/>
                <a:gd name="T42" fmla="*/ 61 w 104"/>
                <a:gd name="T43" fmla="*/ 121 h 127"/>
                <a:gd name="T44" fmla="*/ 55 w 104"/>
                <a:gd name="T45" fmla="*/ 116 h 127"/>
                <a:gd name="T46" fmla="*/ 55 w 104"/>
                <a:gd name="T47" fmla="*/ 116 h 127"/>
                <a:gd name="T48" fmla="*/ 55 w 104"/>
                <a:gd name="T49" fmla="*/ 116 h 127"/>
                <a:gd name="T50" fmla="*/ 104 w 104"/>
                <a:gd name="T51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4" h="127">
                  <a:moveTo>
                    <a:pt x="36" y="105"/>
                  </a:moveTo>
                  <a:cubicBezTo>
                    <a:pt x="33" y="112"/>
                    <a:pt x="33" y="112"/>
                    <a:pt x="33" y="112"/>
                  </a:cubicBezTo>
                  <a:cubicBezTo>
                    <a:pt x="13" y="105"/>
                    <a:pt x="0" y="85"/>
                    <a:pt x="0" y="64"/>
                  </a:cubicBezTo>
                  <a:cubicBezTo>
                    <a:pt x="0" y="36"/>
                    <a:pt x="21" y="13"/>
                    <a:pt x="49" y="12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26" y="21"/>
                    <a:pt x="8" y="40"/>
                    <a:pt x="8" y="64"/>
                  </a:cubicBezTo>
                  <a:cubicBezTo>
                    <a:pt x="8" y="82"/>
                    <a:pt x="19" y="98"/>
                    <a:pt x="36" y="105"/>
                  </a:cubicBezTo>
                  <a:close/>
                  <a:moveTo>
                    <a:pt x="104" y="64"/>
                  </a:moveTo>
                  <a:cubicBezTo>
                    <a:pt x="104" y="42"/>
                    <a:pt x="91" y="22"/>
                    <a:pt x="70" y="15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85" y="29"/>
                    <a:pt x="96" y="45"/>
                    <a:pt x="96" y="64"/>
                  </a:cubicBezTo>
                  <a:cubicBezTo>
                    <a:pt x="96" y="87"/>
                    <a:pt x="78" y="106"/>
                    <a:pt x="56" y="108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55" y="97"/>
                    <a:pt x="55" y="97"/>
                    <a:pt x="55" y="97"/>
                  </a:cubicBezTo>
                  <a:cubicBezTo>
                    <a:pt x="40" y="112"/>
                    <a:pt x="40" y="112"/>
                    <a:pt x="40" y="112"/>
                  </a:cubicBezTo>
                  <a:cubicBezTo>
                    <a:pt x="55" y="127"/>
                    <a:pt x="55" y="127"/>
                    <a:pt x="55" y="127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82" y="114"/>
                    <a:pt x="104" y="91"/>
                    <a:pt x="104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6645078" y="5379331"/>
              <a:ext cx="1106392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Backup and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recovery 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682945" y="4690267"/>
            <a:ext cx="1059906" cy="1169195"/>
            <a:chOff x="8682945" y="4690267"/>
            <a:chExt cx="1059906" cy="1169195"/>
          </a:xfrm>
        </p:grpSpPr>
        <p:sp>
          <p:nvSpPr>
            <p:cNvPr id="79" name="Freeform 150"/>
            <p:cNvSpPr>
              <a:spLocks noChangeAspect="1" noEditPoints="1"/>
            </p:cNvSpPr>
            <p:nvPr/>
          </p:nvSpPr>
          <p:spPr bwMode="auto">
            <a:xfrm>
              <a:off x="8897382" y="4690267"/>
              <a:ext cx="631032" cy="540545"/>
            </a:xfrm>
            <a:custGeom>
              <a:avLst/>
              <a:gdLst>
                <a:gd name="T0" fmla="*/ 227 w 265"/>
                <a:gd name="T1" fmla="*/ 57 h 227"/>
                <a:gd name="T2" fmla="*/ 208 w 265"/>
                <a:gd name="T3" fmla="*/ 57 h 227"/>
                <a:gd name="T4" fmla="*/ 208 w 265"/>
                <a:gd name="T5" fmla="*/ 38 h 227"/>
                <a:gd name="T6" fmla="*/ 227 w 265"/>
                <a:gd name="T7" fmla="*/ 38 h 227"/>
                <a:gd name="T8" fmla="*/ 227 w 265"/>
                <a:gd name="T9" fmla="*/ 57 h 227"/>
                <a:gd name="T10" fmla="*/ 94 w 265"/>
                <a:gd name="T11" fmla="*/ 189 h 227"/>
                <a:gd name="T12" fmla="*/ 0 w 265"/>
                <a:gd name="T13" fmla="*/ 189 h 227"/>
                <a:gd name="T14" fmla="*/ 0 w 265"/>
                <a:gd name="T15" fmla="*/ 57 h 227"/>
                <a:gd name="T16" fmla="*/ 123 w 265"/>
                <a:gd name="T17" fmla="*/ 57 h 227"/>
                <a:gd name="T18" fmla="*/ 123 w 265"/>
                <a:gd name="T19" fmla="*/ 0 h 227"/>
                <a:gd name="T20" fmla="*/ 265 w 265"/>
                <a:gd name="T21" fmla="*/ 0 h 227"/>
                <a:gd name="T22" fmla="*/ 265 w 265"/>
                <a:gd name="T23" fmla="*/ 227 h 227"/>
                <a:gd name="T24" fmla="*/ 56 w 265"/>
                <a:gd name="T25" fmla="*/ 227 h 227"/>
                <a:gd name="T26" fmla="*/ 56 w 265"/>
                <a:gd name="T27" fmla="*/ 208 h 227"/>
                <a:gd name="T28" fmla="*/ 94 w 265"/>
                <a:gd name="T29" fmla="*/ 208 h 227"/>
                <a:gd name="T30" fmla="*/ 94 w 265"/>
                <a:gd name="T31" fmla="*/ 189 h 227"/>
                <a:gd name="T32" fmla="*/ 246 w 265"/>
                <a:gd name="T33" fmla="*/ 151 h 227"/>
                <a:gd name="T34" fmla="*/ 198 w 265"/>
                <a:gd name="T35" fmla="*/ 151 h 227"/>
                <a:gd name="T36" fmla="*/ 198 w 265"/>
                <a:gd name="T37" fmla="*/ 189 h 227"/>
                <a:gd name="T38" fmla="*/ 113 w 265"/>
                <a:gd name="T39" fmla="*/ 189 h 227"/>
                <a:gd name="T40" fmla="*/ 113 w 265"/>
                <a:gd name="T41" fmla="*/ 208 h 227"/>
                <a:gd name="T42" fmla="*/ 246 w 265"/>
                <a:gd name="T43" fmla="*/ 208 h 227"/>
                <a:gd name="T44" fmla="*/ 246 w 265"/>
                <a:gd name="T45" fmla="*/ 151 h 227"/>
                <a:gd name="T46" fmla="*/ 246 w 265"/>
                <a:gd name="T47" fmla="*/ 94 h 227"/>
                <a:gd name="T48" fmla="*/ 198 w 265"/>
                <a:gd name="T49" fmla="*/ 94 h 227"/>
                <a:gd name="T50" fmla="*/ 198 w 265"/>
                <a:gd name="T51" fmla="*/ 132 h 227"/>
                <a:gd name="T52" fmla="*/ 246 w 265"/>
                <a:gd name="T53" fmla="*/ 132 h 227"/>
                <a:gd name="T54" fmla="*/ 246 w 265"/>
                <a:gd name="T55" fmla="*/ 94 h 227"/>
                <a:gd name="T56" fmla="*/ 142 w 265"/>
                <a:gd name="T57" fmla="*/ 57 h 227"/>
                <a:gd name="T58" fmla="*/ 198 w 265"/>
                <a:gd name="T59" fmla="*/ 57 h 227"/>
                <a:gd name="T60" fmla="*/ 198 w 265"/>
                <a:gd name="T61" fmla="*/ 75 h 227"/>
                <a:gd name="T62" fmla="*/ 246 w 265"/>
                <a:gd name="T63" fmla="*/ 75 h 227"/>
                <a:gd name="T64" fmla="*/ 246 w 265"/>
                <a:gd name="T65" fmla="*/ 19 h 227"/>
                <a:gd name="T66" fmla="*/ 142 w 265"/>
                <a:gd name="T67" fmla="*/ 19 h 227"/>
                <a:gd name="T68" fmla="*/ 142 w 265"/>
                <a:gd name="T69" fmla="*/ 57 h 227"/>
                <a:gd name="T70" fmla="*/ 179 w 265"/>
                <a:gd name="T71" fmla="*/ 170 h 227"/>
                <a:gd name="T72" fmla="*/ 179 w 265"/>
                <a:gd name="T73" fmla="*/ 75 h 227"/>
                <a:gd name="T74" fmla="*/ 19 w 265"/>
                <a:gd name="T75" fmla="*/ 75 h 227"/>
                <a:gd name="T76" fmla="*/ 19 w 265"/>
                <a:gd name="T77" fmla="*/ 170 h 227"/>
                <a:gd name="T78" fmla="*/ 179 w 265"/>
                <a:gd name="T79" fmla="*/ 1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5" h="227">
                  <a:moveTo>
                    <a:pt x="227" y="57"/>
                  </a:moveTo>
                  <a:lnTo>
                    <a:pt x="208" y="57"/>
                  </a:lnTo>
                  <a:lnTo>
                    <a:pt x="208" y="38"/>
                  </a:lnTo>
                  <a:lnTo>
                    <a:pt x="227" y="38"/>
                  </a:lnTo>
                  <a:lnTo>
                    <a:pt x="227" y="57"/>
                  </a:lnTo>
                  <a:close/>
                  <a:moveTo>
                    <a:pt x="94" y="189"/>
                  </a:moveTo>
                  <a:lnTo>
                    <a:pt x="0" y="189"/>
                  </a:lnTo>
                  <a:lnTo>
                    <a:pt x="0" y="57"/>
                  </a:lnTo>
                  <a:lnTo>
                    <a:pt x="123" y="57"/>
                  </a:lnTo>
                  <a:lnTo>
                    <a:pt x="123" y="0"/>
                  </a:lnTo>
                  <a:lnTo>
                    <a:pt x="265" y="0"/>
                  </a:lnTo>
                  <a:lnTo>
                    <a:pt x="265" y="227"/>
                  </a:lnTo>
                  <a:lnTo>
                    <a:pt x="56" y="227"/>
                  </a:lnTo>
                  <a:lnTo>
                    <a:pt x="56" y="208"/>
                  </a:lnTo>
                  <a:lnTo>
                    <a:pt x="94" y="208"/>
                  </a:lnTo>
                  <a:lnTo>
                    <a:pt x="94" y="189"/>
                  </a:lnTo>
                  <a:close/>
                  <a:moveTo>
                    <a:pt x="246" y="151"/>
                  </a:moveTo>
                  <a:lnTo>
                    <a:pt x="198" y="151"/>
                  </a:lnTo>
                  <a:lnTo>
                    <a:pt x="198" y="189"/>
                  </a:lnTo>
                  <a:lnTo>
                    <a:pt x="113" y="189"/>
                  </a:lnTo>
                  <a:lnTo>
                    <a:pt x="113" y="208"/>
                  </a:lnTo>
                  <a:lnTo>
                    <a:pt x="246" y="208"/>
                  </a:lnTo>
                  <a:lnTo>
                    <a:pt x="246" y="151"/>
                  </a:lnTo>
                  <a:close/>
                  <a:moveTo>
                    <a:pt x="246" y="94"/>
                  </a:moveTo>
                  <a:lnTo>
                    <a:pt x="198" y="94"/>
                  </a:lnTo>
                  <a:lnTo>
                    <a:pt x="198" y="132"/>
                  </a:lnTo>
                  <a:lnTo>
                    <a:pt x="246" y="132"/>
                  </a:lnTo>
                  <a:lnTo>
                    <a:pt x="246" y="94"/>
                  </a:lnTo>
                  <a:close/>
                  <a:moveTo>
                    <a:pt x="142" y="57"/>
                  </a:moveTo>
                  <a:lnTo>
                    <a:pt x="198" y="57"/>
                  </a:lnTo>
                  <a:lnTo>
                    <a:pt x="198" y="75"/>
                  </a:lnTo>
                  <a:lnTo>
                    <a:pt x="246" y="75"/>
                  </a:lnTo>
                  <a:lnTo>
                    <a:pt x="246" y="19"/>
                  </a:lnTo>
                  <a:lnTo>
                    <a:pt x="142" y="19"/>
                  </a:lnTo>
                  <a:lnTo>
                    <a:pt x="142" y="57"/>
                  </a:lnTo>
                  <a:close/>
                  <a:moveTo>
                    <a:pt x="179" y="170"/>
                  </a:moveTo>
                  <a:lnTo>
                    <a:pt x="179" y="75"/>
                  </a:lnTo>
                  <a:lnTo>
                    <a:pt x="19" y="75"/>
                  </a:lnTo>
                  <a:lnTo>
                    <a:pt x="19" y="170"/>
                  </a:lnTo>
                  <a:lnTo>
                    <a:pt x="179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682945" y="5379331"/>
              <a:ext cx="1059906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Testing in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production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0596967" y="4649786"/>
            <a:ext cx="1164100" cy="1209676"/>
            <a:chOff x="10596967" y="4649786"/>
            <a:chExt cx="1164100" cy="1209676"/>
          </a:xfrm>
        </p:grpSpPr>
        <p:sp>
          <p:nvSpPr>
            <p:cNvPr id="24" name="Freeform 21"/>
            <p:cNvSpPr>
              <a:spLocks noChangeAspect="1" noEditPoints="1"/>
            </p:cNvSpPr>
            <p:nvPr/>
          </p:nvSpPr>
          <p:spPr bwMode="auto">
            <a:xfrm>
              <a:off x="10807542" y="4649786"/>
              <a:ext cx="742950" cy="621507"/>
            </a:xfrm>
            <a:custGeom>
              <a:avLst/>
              <a:gdLst>
                <a:gd name="T0" fmla="*/ 95 w 161"/>
                <a:gd name="T1" fmla="*/ 134 h 134"/>
                <a:gd name="T2" fmla="*/ 83 w 161"/>
                <a:gd name="T3" fmla="*/ 123 h 134"/>
                <a:gd name="T4" fmla="*/ 95 w 161"/>
                <a:gd name="T5" fmla="*/ 111 h 134"/>
                <a:gd name="T6" fmla="*/ 106 w 161"/>
                <a:gd name="T7" fmla="*/ 123 h 134"/>
                <a:gd name="T8" fmla="*/ 95 w 161"/>
                <a:gd name="T9" fmla="*/ 134 h 134"/>
                <a:gd name="T10" fmla="*/ 95 w 161"/>
                <a:gd name="T11" fmla="*/ 119 h 134"/>
                <a:gd name="T12" fmla="*/ 91 w 161"/>
                <a:gd name="T13" fmla="*/ 123 h 134"/>
                <a:gd name="T14" fmla="*/ 95 w 161"/>
                <a:gd name="T15" fmla="*/ 126 h 134"/>
                <a:gd name="T16" fmla="*/ 98 w 161"/>
                <a:gd name="T17" fmla="*/ 123 h 134"/>
                <a:gd name="T18" fmla="*/ 95 w 161"/>
                <a:gd name="T19" fmla="*/ 119 h 134"/>
                <a:gd name="T20" fmla="*/ 29 w 161"/>
                <a:gd name="T21" fmla="*/ 134 h 134"/>
                <a:gd name="T22" fmla="*/ 18 w 161"/>
                <a:gd name="T23" fmla="*/ 123 h 134"/>
                <a:gd name="T24" fmla="*/ 29 w 161"/>
                <a:gd name="T25" fmla="*/ 111 h 134"/>
                <a:gd name="T26" fmla="*/ 40 w 161"/>
                <a:gd name="T27" fmla="*/ 123 h 134"/>
                <a:gd name="T28" fmla="*/ 29 w 161"/>
                <a:gd name="T29" fmla="*/ 134 h 134"/>
                <a:gd name="T30" fmla="*/ 29 w 161"/>
                <a:gd name="T31" fmla="*/ 119 h 134"/>
                <a:gd name="T32" fmla="*/ 26 w 161"/>
                <a:gd name="T33" fmla="*/ 123 h 134"/>
                <a:gd name="T34" fmla="*/ 29 w 161"/>
                <a:gd name="T35" fmla="*/ 126 h 134"/>
                <a:gd name="T36" fmla="*/ 32 w 161"/>
                <a:gd name="T37" fmla="*/ 123 h 134"/>
                <a:gd name="T38" fmla="*/ 29 w 161"/>
                <a:gd name="T39" fmla="*/ 119 h 134"/>
                <a:gd name="T40" fmla="*/ 130 w 161"/>
                <a:gd name="T41" fmla="*/ 0 h 134"/>
                <a:gd name="T42" fmla="*/ 126 w 161"/>
                <a:gd name="T43" fmla="*/ 15 h 134"/>
                <a:gd name="T44" fmla="*/ 0 w 161"/>
                <a:gd name="T45" fmla="*/ 15 h 134"/>
                <a:gd name="T46" fmla="*/ 16 w 161"/>
                <a:gd name="T47" fmla="*/ 86 h 134"/>
                <a:gd name="T48" fmla="*/ 109 w 161"/>
                <a:gd name="T49" fmla="*/ 86 h 134"/>
                <a:gd name="T50" fmla="*/ 105 w 161"/>
                <a:gd name="T51" fmla="*/ 100 h 134"/>
                <a:gd name="T52" fmla="*/ 14 w 161"/>
                <a:gd name="T53" fmla="*/ 100 h 134"/>
                <a:gd name="T54" fmla="*/ 14 w 161"/>
                <a:gd name="T55" fmla="*/ 108 h 134"/>
                <a:gd name="T56" fmla="*/ 111 w 161"/>
                <a:gd name="T57" fmla="*/ 108 h 134"/>
                <a:gd name="T58" fmla="*/ 136 w 161"/>
                <a:gd name="T59" fmla="*/ 8 h 134"/>
                <a:gd name="T60" fmla="*/ 161 w 161"/>
                <a:gd name="T61" fmla="*/ 8 h 134"/>
                <a:gd name="T62" fmla="*/ 161 w 161"/>
                <a:gd name="T63" fmla="*/ 0 h 134"/>
                <a:gd name="T64" fmla="*/ 130 w 161"/>
                <a:gd name="T65" fmla="*/ 0 h 134"/>
                <a:gd name="T66" fmla="*/ 23 w 161"/>
                <a:gd name="T67" fmla="*/ 78 h 134"/>
                <a:gd name="T68" fmla="*/ 10 w 161"/>
                <a:gd name="T69" fmla="*/ 23 h 134"/>
                <a:gd name="T70" fmla="*/ 124 w 161"/>
                <a:gd name="T71" fmla="*/ 23 h 134"/>
                <a:gd name="T72" fmla="*/ 111 w 161"/>
                <a:gd name="T73" fmla="*/ 78 h 134"/>
                <a:gd name="T74" fmla="*/ 23 w 161"/>
                <a:gd name="T75" fmla="*/ 7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1" h="134">
                  <a:moveTo>
                    <a:pt x="95" y="134"/>
                  </a:moveTo>
                  <a:cubicBezTo>
                    <a:pt x="88" y="134"/>
                    <a:pt x="83" y="129"/>
                    <a:pt x="83" y="123"/>
                  </a:cubicBezTo>
                  <a:cubicBezTo>
                    <a:pt x="83" y="116"/>
                    <a:pt x="88" y="111"/>
                    <a:pt x="95" y="111"/>
                  </a:cubicBezTo>
                  <a:cubicBezTo>
                    <a:pt x="101" y="111"/>
                    <a:pt x="106" y="116"/>
                    <a:pt x="106" y="123"/>
                  </a:cubicBezTo>
                  <a:cubicBezTo>
                    <a:pt x="106" y="129"/>
                    <a:pt x="101" y="134"/>
                    <a:pt x="95" y="134"/>
                  </a:cubicBezTo>
                  <a:close/>
                  <a:moveTo>
                    <a:pt x="95" y="119"/>
                  </a:moveTo>
                  <a:cubicBezTo>
                    <a:pt x="93" y="119"/>
                    <a:pt x="91" y="121"/>
                    <a:pt x="91" y="123"/>
                  </a:cubicBezTo>
                  <a:cubicBezTo>
                    <a:pt x="91" y="125"/>
                    <a:pt x="93" y="126"/>
                    <a:pt x="95" y="126"/>
                  </a:cubicBezTo>
                  <a:cubicBezTo>
                    <a:pt x="96" y="126"/>
                    <a:pt x="98" y="125"/>
                    <a:pt x="98" y="123"/>
                  </a:cubicBezTo>
                  <a:cubicBezTo>
                    <a:pt x="98" y="121"/>
                    <a:pt x="96" y="119"/>
                    <a:pt x="95" y="119"/>
                  </a:cubicBezTo>
                  <a:close/>
                  <a:moveTo>
                    <a:pt x="29" y="134"/>
                  </a:moveTo>
                  <a:cubicBezTo>
                    <a:pt x="23" y="134"/>
                    <a:pt x="18" y="129"/>
                    <a:pt x="18" y="123"/>
                  </a:cubicBezTo>
                  <a:cubicBezTo>
                    <a:pt x="18" y="116"/>
                    <a:pt x="23" y="111"/>
                    <a:pt x="29" y="111"/>
                  </a:cubicBezTo>
                  <a:cubicBezTo>
                    <a:pt x="35" y="111"/>
                    <a:pt x="40" y="116"/>
                    <a:pt x="40" y="123"/>
                  </a:cubicBezTo>
                  <a:cubicBezTo>
                    <a:pt x="40" y="129"/>
                    <a:pt x="35" y="134"/>
                    <a:pt x="29" y="134"/>
                  </a:cubicBezTo>
                  <a:close/>
                  <a:moveTo>
                    <a:pt x="29" y="119"/>
                  </a:moveTo>
                  <a:cubicBezTo>
                    <a:pt x="27" y="119"/>
                    <a:pt x="26" y="121"/>
                    <a:pt x="26" y="123"/>
                  </a:cubicBezTo>
                  <a:cubicBezTo>
                    <a:pt x="26" y="125"/>
                    <a:pt x="27" y="126"/>
                    <a:pt x="29" y="126"/>
                  </a:cubicBezTo>
                  <a:cubicBezTo>
                    <a:pt x="31" y="126"/>
                    <a:pt x="32" y="125"/>
                    <a:pt x="32" y="123"/>
                  </a:cubicBezTo>
                  <a:cubicBezTo>
                    <a:pt x="32" y="121"/>
                    <a:pt x="31" y="119"/>
                    <a:pt x="29" y="119"/>
                  </a:cubicBezTo>
                  <a:close/>
                  <a:moveTo>
                    <a:pt x="130" y="0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6" y="86"/>
                    <a:pt x="16" y="86"/>
                    <a:pt x="16" y="86"/>
                  </a:cubicBezTo>
                  <a:cubicBezTo>
                    <a:pt x="109" y="86"/>
                    <a:pt x="109" y="86"/>
                    <a:pt x="109" y="86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4" y="108"/>
                    <a:pt x="14" y="108"/>
                    <a:pt x="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61" y="8"/>
                    <a:pt x="161" y="8"/>
                    <a:pt x="161" y="8"/>
                  </a:cubicBezTo>
                  <a:cubicBezTo>
                    <a:pt x="161" y="0"/>
                    <a:pt x="161" y="0"/>
                    <a:pt x="161" y="0"/>
                  </a:cubicBezTo>
                  <a:lnTo>
                    <a:pt x="130" y="0"/>
                  </a:lnTo>
                  <a:close/>
                  <a:moveTo>
                    <a:pt x="23" y="78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11" y="78"/>
                    <a:pt x="111" y="78"/>
                    <a:pt x="111" y="78"/>
                  </a:cubicBezTo>
                  <a:lnTo>
                    <a:pt x="23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0596967" y="5379331"/>
              <a:ext cx="1164100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>
              <a:defPPr>
                <a:defRPr lang="en-US"/>
              </a:defPPr>
              <a:lvl1pPr algn="ctr" defTabSz="913664">
                <a:lnSpc>
                  <a:spcPct val="90000"/>
                </a:lnSpc>
                <a:defRPr sz="1400" ker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</a:defRPr>
              </a:lvl1pPr>
            </a:lstStyle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App gallery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marketplace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14792" y="2669912"/>
            <a:ext cx="1483098" cy="1307481"/>
            <a:chOff x="514792" y="2669912"/>
            <a:chExt cx="1483098" cy="1307481"/>
          </a:xfrm>
        </p:grpSpPr>
        <p:sp>
          <p:nvSpPr>
            <p:cNvPr id="73" name="Freeform 90"/>
            <p:cNvSpPr>
              <a:spLocks noChangeAspect="1" noEditPoints="1"/>
            </p:cNvSpPr>
            <p:nvPr/>
          </p:nvSpPr>
          <p:spPr bwMode="auto">
            <a:xfrm>
              <a:off x="895581" y="2669912"/>
              <a:ext cx="721520" cy="721520"/>
            </a:xfrm>
            <a:custGeom>
              <a:avLst/>
              <a:gdLst>
                <a:gd name="T0" fmla="*/ 64 w 128"/>
                <a:gd name="T1" fmla="*/ 0 h 128"/>
                <a:gd name="T2" fmla="*/ 0 w 128"/>
                <a:gd name="T3" fmla="*/ 64 h 128"/>
                <a:gd name="T4" fmla="*/ 64 w 128"/>
                <a:gd name="T5" fmla="*/ 128 h 128"/>
                <a:gd name="T6" fmla="*/ 128 w 128"/>
                <a:gd name="T7" fmla="*/ 64 h 128"/>
                <a:gd name="T8" fmla="*/ 64 w 128"/>
                <a:gd name="T9" fmla="*/ 0 h 128"/>
                <a:gd name="T10" fmla="*/ 115 w 128"/>
                <a:gd name="T11" fmla="*/ 40 h 128"/>
                <a:gd name="T12" fmla="*/ 90 w 128"/>
                <a:gd name="T13" fmla="*/ 40 h 128"/>
                <a:gd name="T14" fmla="*/ 79 w 128"/>
                <a:gd name="T15" fmla="*/ 11 h 128"/>
                <a:gd name="T16" fmla="*/ 115 w 128"/>
                <a:gd name="T17" fmla="*/ 40 h 128"/>
                <a:gd name="T18" fmla="*/ 120 w 128"/>
                <a:gd name="T19" fmla="*/ 64 h 128"/>
                <a:gd name="T20" fmla="*/ 118 w 128"/>
                <a:gd name="T21" fmla="*/ 80 h 128"/>
                <a:gd name="T22" fmla="*/ 91 w 128"/>
                <a:gd name="T23" fmla="*/ 80 h 128"/>
                <a:gd name="T24" fmla="*/ 91 w 128"/>
                <a:gd name="T25" fmla="*/ 64 h 128"/>
                <a:gd name="T26" fmla="*/ 91 w 128"/>
                <a:gd name="T27" fmla="*/ 48 h 128"/>
                <a:gd name="T28" fmla="*/ 118 w 128"/>
                <a:gd name="T29" fmla="*/ 48 h 128"/>
                <a:gd name="T30" fmla="*/ 120 w 128"/>
                <a:gd name="T31" fmla="*/ 64 h 128"/>
                <a:gd name="T32" fmla="*/ 64 w 128"/>
                <a:gd name="T33" fmla="*/ 120 h 128"/>
                <a:gd name="T34" fmla="*/ 47 w 128"/>
                <a:gd name="T35" fmla="*/ 88 h 128"/>
                <a:gd name="T36" fmla="*/ 81 w 128"/>
                <a:gd name="T37" fmla="*/ 88 h 128"/>
                <a:gd name="T38" fmla="*/ 64 w 128"/>
                <a:gd name="T39" fmla="*/ 120 h 128"/>
                <a:gd name="T40" fmla="*/ 46 w 128"/>
                <a:gd name="T41" fmla="*/ 80 h 128"/>
                <a:gd name="T42" fmla="*/ 45 w 128"/>
                <a:gd name="T43" fmla="*/ 64 h 128"/>
                <a:gd name="T44" fmla="*/ 46 w 128"/>
                <a:gd name="T45" fmla="*/ 48 h 128"/>
                <a:gd name="T46" fmla="*/ 83 w 128"/>
                <a:gd name="T47" fmla="*/ 48 h 128"/>
                <a:gd name="T48" fmla="*/ 83 w 128"/>
                <a:gd name="T49" fmla="*/ 64 h 128"/>
                <a:gd name="T50" fmla="*/ 83 w 128"/>
                <a:gd name="T51" fmla="*/ 80 h 128"/>
                <a:gd name="T52" fmla="*/ 46 w 128"/>
                <a:gd name="T53" fmla="*/ 80 h 128"/>
                <a:gd name="T54" fmla="*/ 8 w 128"/>
                <a:gd name="T55" fmla="*/ 64 h 128"/>
                <a:gd name="T56" fmla="*/ 11 w 128"/>
                <a:gd name="T57" fmla="*/ 48 h 128"/>
                <a:gd name="T58" fmla="*/ 38 w 128"/>
                <a:gd name="T59" fmla="*/ 48 h 128"/>
                <a:gd name="T60" fmla="*/ 37 w 128"/>
                <a:gd name="T61" fmla="*/ 64 h 128"/>
                <a:gd name="T62" fmla="*/ 38 w 128"/>
                <a:gd name="T63" fmla="*/ 80 h 128"/>
                <a:gd name="T64" fmla="*/ 11 w 128"/>
                <a:gd name="T65" fmla="*/ 80 h 128"/>
                <a:gd name="T66" fmla="*/ 8 w 128"/>
                <a:gd name="T67" fmla="*/ 64 h 128"/>
                <a:gd name="T68" fmla="*/ 64 w 128"/>
                <a:gd name="T69" fmla="*/ 8 h 128"/>
                <a:gd name="T70" fmla="*/ 81 w 128"/>
                <a:gd name="T71" fmla="*/ 40 h 128"/>
                <a:gd name="T72" fmla="*/ 47 w 128"/>
                <a:gd name="T73" fmla="*/ 40 h 128"/>
                <a:gd name="T74" fmla="*/ 64 w 128"/>
                <a:gd name="T75" fmla="*/ 8 h 128"/>
                <a:gd name="T76" fmla="*/ 49 w 128"/>
                <a:gd name="T77" fmla="*/ 11 h 128"/>
                <a:gd name="T78" fmla="*/ 39 w 128"/>
                <a:gd name="T79" fmla="*/ 40 h 128"/>
                <a:gd name="T80" fmla="*/ 14 w 128"/>
                <a:gd name="T81" fmla="*/ 40 h 128"/>
                <a:gd name="T82" fmla="*/ 49 w 128"/>
                <a:gd name="T83" fmla="*/ 11 h 128"/>
                <a:gd name="T84" fmla="*/ 14 w 128"/>
                <a:gd name="T85" fmla="*/ 88 h 128"/>
                <a:gd name="T86" fmla="*/ 39 w 128"/>
                <a:gd name="T87" fmla="*/ 88 h 128"/>
                <a:gd name="T88" fmla="*/ 49 w 128"/>
                <a:gd name="T89" fmla="*/ 118 h 128"/>
                <a:gd name="T90" fmla="*/ 14 w 128"/>
                <a:gd name="T91" fmla="*/ 88 h 128"/>
                <a:gd name="T92" fmla="*/ 79 w 128"/>
                <a:gd name="T93" fmla="*/ 118 h 128"/>
                <a:gd name="T94" fmla="*/ 90 w 128"/>
                <a:gd name="T95" fmla="*/ 88 h 128"/>
                <a:gd name="T96" fmla="*/ 115 w 128"/>
                <a:gd name="T97" fmla="*/ 88 h 128"/>
                <a:gd name="T98" fmla="*/ 79 w 128"/>
                <a:gd name="T99" fmla="*/ 11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128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8"/>
                    <a:pt x="64" y="128"/>
                  </a:cubicBezTo>
                  <a:cubicBezTo>
                    <a:pt x="100" y="128"/>
                    <a:pt x="128" y="100"/>
                    <a:pt x="128" y="64"/>
                  </a:cubicBezTo>
                  <a:cubicBezTo>
                    <a:pt x="128" y="29"/>
                    <a:pt x="100" y="0"/>
                    <a:pt x="64" y="0"/>
                  </a:cubicBezTo>
                  <a:moveTo>
                    <a:pt x="115" y="40"/>
                  </a:moveTo>
                  <a:cubicBezTo>
                    <a:pt x="90" y="40"/>
                    <a:pt x="90" y="40"/>
                    <a:pt x="90" y="40"/>
                  </a:cubicBezTo>
                  <a:cubicBezTo>
                    <a:pt x="88" y="29"/>
                    <a:pt x="84" y="18"/>
                    <a:pt x="79" y="11"/>
                  </a:cubicBezTo>
                  <a:cubicBezTo>
                    <a:pt x="95" y="15"/>
                    <a:pt x="108" y="26"/>
                    <a:pt x="115" y="40"/>
                  </a:cubicBezTo>
                  <a:moveTo>
                    <a:pt x="120" y="64"/>
                  </a:moveTo>
                  <a:cubicBezTo>
                    <a:pt x="120" y="70"/>
                    <a:pt x="120" y="75"/>
                    <a:pt x="118" y="80"/>
                  </a:cubicBezTo>
                  <a:cubicBezTo>
                    <a:pt x="91" y="80"/>
                    <a:pt x="91" y="80"/>
                    <a:pt x="91" y="80"/>
                  </a:cubicBezTo>
                  <a:cubicBezTo>
                    <a:pt x="91" y="75"/>
                    <a:pt x="91" y="70"/>
                    <a:pt x="91" y="64"/>
                  </a:cubicBezTo>
                  <a:cubicBezTo>
                    <a:pt x="91" y="59"/>
                    <a:pt x="91" y="54"/>
                    <a:pt x="91" y="48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20" y="53"/>
                    <a:pt x="120" y="59"/>
                    <a:pt x="120" y="64"/>
                  </a:cubicBezTo>
                  <a:moveTo>
                    <a:pt x="64" y="120"/>
                  </a:moveTo>
                  <a:cubicBezTo>
                    <a:pt x="58" y="120"/>
                    <a:pt x="51" y="108"/>
                    <a:pt x="47" y="88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78" y="108"/>
                    <a:pt x="71" y="120"/>
                    <a:pt x="64" y="120"/>
                  </a:cubicBezTo>
                  <a:moveTo>
                    <a:pt x="46" y="80"/>
                  </a:moveTo>
                  <a:cubicBezTo>
                    <a:pt x="46" y="75"/>
                    <a:pt x="45" y="70"/>
                    <a:pt x="45" y="64"/>
                  </a:cubicBezTo>
                  <a:cubicBezTo>
                    <a:pt x="45" y="59"/>
                    <a:pt x="46" y="53"/>
                    <a:pt x="46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3" y="53"/>
                    <a:pt x="83" y="59"/>
                    <a:pt x="83" y="64"/>
                  </a:cubicBezTo>
                  <a:cubicBezTo>
                    <a:pt x="83" y="70"/>
                    <a:pt x="83" y="75"/>
                    <a:pt x="83" y="80"/>
                  </a:cubicBezTo>
                  <a:lnTo>
                    <a:pt x="46" y="80"/>
                  </a:lnTo>
                  <a:close/>
                  <a:moveTo>
                    <a:pt x="8" y="64"/>
                  </a:moveTo>
                  <a:cubicBezTo>
                    <a:pt x="8" y="59"/>
                    <a:pt x="9" y="53"/>
                    <a:pt x="11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54"/>
                    <a:pt x="37" y="59"/>
                    <a:pt x="37" y="64"/>
                  </a:cubicBezTo>
                  <a:cubicBezTo>
                    <a:pt x="37" y="70"/>
                    <a:pt x="38" y="75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9" y="75"/>
                    <a:pt x="8" y="70"/>
                    <a:pt x="8" y="64"/>
                  </a:cubicBezTo>
                  <a:moveTo>
                    <a:pt x="64" y="8"/>
                  </a:moveTo>
                  <a:cubicBezTo>
                    <a:pt x="71" y="8"/>
                    <a:pt x="78" y="21"/>
                    <a:pt x="81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1" y="21"/>
                    <a:pt x="58" y="8"/>
                    <a:pt x="64" y="8"/>
                  </a:cubicBezTo>
                  <a:moveTo>
                    <a:pt x="49" y="11"/>
                  </a:moveTo>
                  <a:cubicBezTo>
                    <a:pt x="45" y="18"/>
                    <a:pt x="41" y="29"/>
                    <a:pt x="3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21" y="26"/>
                    <a:pt x="34" y="15"/>
                    <a:pt x="49" y="11"/>
                  </a:cubicBezTo>
                  <a:moveTo>
                    <a:pt x="14" y="88"/>
                  </a:moveTo>
                  <a:cubicBezTo>
                    <a:pt x="39" y="88"/>
                    <a:pt x="39" y="88"/>
                    <a:pt x="39" y="88"/>
                  </a:cubicBezTo>
                  <a:cubicBezTo>
                    <a:pt x="41" y="100"/>
                    <a:pt x="45" y="111"/>
                    <a:pt x="49" y="118"/>
                  </a:cubicBezTo>
                  <a:cubicBezTo>
                    <a:pt x="34" y="114"/>
                    <a:pt x="21" y="103"/>
                    <a:pt x="14" y="88"/>
                  </a:cubicBezTo>
                  <a:moveTo>
                    <a:pt x="79" y="118"/>
                  </a:moveTo>
                  <a:cubicBezTo>
                    <a:pt x="84" y="111"/>
                    <a:pt x="88" y="100"/>
                    <a:pt x="90" y="88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08" y="103"/>
                    <a:pt x="95" y="114"/>
                    <a:pt x="79" y="1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514792" y="3497262"/>
              <a:ext cx="1483098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Global data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center footprint 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492013" y="2756352"/>
            <a:ext cx="1454245" cy="1027142"/>
            <a:chOff x="2492013" y="2756352"/>
            <a:chExt cx="1454245" cy="1027142"/>
          </a:xfrm>
        </p:grpSpPr>
        <p:sp>
          <p:nvSpPr>
            <p:cNvPr id="15" name="Freeform 9"/>
            <p:cNvSpPr>
              <a:spLocks noChangeAspect="1" noEditPoints="1"/>
            </p:cNvSpPr>
            <p:nvPr/>
          </p:nvSpPr>
          <p:spPr bwMode="auto">
            <a:xfrm>
              <a:off x="2826574" y="2756352"/>
              <a:ext cx="785123" cy="548640"/>
            </a:xfrm>
            <a:custGeom>
              <a:avLst/>
              <a:gdLst>
                <a:gd name="T0" fmla="*/ 28 w 128"/>
                <a:gd name="T1" fmla="*/ 88 h 88"/>
                <a:gd name="T2" fmla="*/ 94 w 128"/>
                <a:gd name="T3" fmla="*/ 88 h 88"/>
                <a:gd name="T4" fmla="*/ 128 w 128"/>
                <a:gd name="T5" fmla="*/ 54 h 88"/>
                <a:gd name="T6" fmla="*/ 96 w 128"/>
                <a:gd name="T7" fmla="*/ 20 h 88"/>
                <a:gd name="T8" fmla="*/ 64 w 128"/>
                <a:gd name="T9" fmla="*/ 0 h 88"/>
                <a:gd name="T10" fmla="*/ 28 w 128"/>
                <a:gd name="T11" fmla="*/ 32 h 88"/>
                <a:gd name="T12" fmla="*/ 28 w 128"/>
                <a:gd name="T13" fmla="*/ 32 h 88"/>
                <a:gd name="T14" fmla="*/ 0 w 128"/>
                <a:gd name="T15" fmla="*/ 60 h 88"/>
                <a:gd name="T16" fmla="*/ 28 w 128"/>
                <a:gd name="T17" fmla="*/ 88 h 88"/>
                <a:gd name="T18" fmla="*/ 28 w 128"/>
                <a:gd name="T19" fmla="*/ 40 h 88"/>
                <a:gd name="T20" fmla="*/ 31 w 128"/>
                <a:gd name="T21" fmla="*/ 40 h 88"/>
                <a:gd name="T22" fmla="*/ 36 w 128"/>
                <a:gd name="T23" fmla="*/ 41 h 88"/>
                <a:gd name="T24" fmla="*/ 36 w 128"/>
                <a:gd name="T25" fmla="*/ 36 h 88"/>
                <a:gd name="T26" fmla="*/ 64 w 128"/>
                <a:gd name="T27" fmla="*/ 8 h 88"/>
                <a:gd name="T28" fmla="*/ 90 w 128"/>
                <a:gd name="T29" fmla="*/ 26 h 88"/>
                <a:gd name="T30" fmla="*/ 91 w 128"/>
                <a:gd name="T31" fmla="*/ 28 h 88"/>
                <a:gd name="T32" fmla="*/ 94 w 128"/>
                <a:gd name="T33" fmla="*/ 28 h 88"/>
                <a:gd name="T34" fmla="*/ 120 w 128"/>
                <a:gd name="T35" fmla="*/ 54 h 88"/>
                <a:gd name="T36" fmla="*/ 94 w 128"/>
                <a:gd name="T37" fmla="*/ 80 h 88"/>
                <a:gd name="T38" fmla="*/ 28 w 128"/>
                <a:gd name="T39" fmla="*/ 80 h 88"/>
                <a:gd name="T40" fmla="*/ 8 w 128"/>
                <a:gd name="T41" fmla="*/ 60 h 88"/>
                <a:gd name="T42" fmla="*/ 28 w 128"/>
                <a:gd name="T43" fmla="*/ 40 h 88"/>
                <a:gd name="T44" fmla="*/ 38 w 128"/>
                <a:gd name="T45" fmla="*/ 80 h 88"/>
                <a:gd name="T46" fmla="*/ 33 w 128"/>
                <a:gd name="T47" fmla="*/ 74 h 88"/>
                <a:gd name="T48" fmla="*/ 38 w 128"/>
                <a:gd name="T49" fmla="*/ 69 h 88"/>
                <a:gd name="T50" fmla="*/ 43 w 128"/>
                <a:gd name="T51" fmla="*/ 75 h 88"/>
                <a:gd name="T52" fmla="*/ 38 w 128"/>
                <a:gd name="T53" fmla="*/ 80 h 88"/>
                <a:gd name="T54" fmla="*/ 49 w 128"/>
                <a:gd name="T55" fmla="*/ 70 h 88"/>
                <a:gd name="T56" fmla="*/ 44 w 128"/>
                <a:gd name="T57" fmla="*/ 64 h 88"/>
                <a:gd name="T58" fmla="*/ 50 w 128"/>
                <a:gd name="T59" fmla="*/ 59 h 88"/>
                <a:gd name="T60" fmla="*/ 55 w 128"/>
                <a:gd name="T61" fmla="*/ 65 h 88"/>
                <a:gd name="T62" fmla="*/ 49 w 128"/>
                <a:gd name="T63" fmla="*/ 70 h 88"/>
                <a:gd name="T64" fmla="*/ 61 w 128"/>
                <a:gd name="T65" fmla="*/ 60 h 88"/>
                <a:gd name="T66" fmla="*/ 55 w 128"/>
                <a:gd name="T67" fmla="*/ 54 h 88"/>
                <a:gd name="T68" fmla="*/ 61 w 128"/>
                <a:gd name="T69" fmla="*/ 49 h 88"/>
                <a:gd name="T70" fmla="*/ 66 w 128"/>
                <a:gd name="T71" fmla="*/ 55 h 88"/>
                <a:gd name="T72" fmla="*/ 61 w 128"/>
                <a:gd name="T73" fmla="*/ 60 h 88"/>
                <a:gd name="T74" fmla="*/ 72 w 128"/>
                <a:gd name="T75" fmla="*/ 50 h 88"/>
                <a:gd name="T76" fmla="*/ 67 w 128"/>
                <a:gd name="T77" fmla="*/ 44 h 88"/>
                <a:gd name="T78" fmla="*/ 73 w 128"/>
                <a:gd name="T79" fmla="*/ 39 h 88"/>
                <a:gd name="T80" fmla="*/ 78 w 128"/>
                <a:gd name="T81" fmla="*/ 45 h 88"/>
                <a:gd name="T82" fmla="*/ 72 w 128"/>
                <a:gd name="T83" fmla="*/ 50 h 88"/>
                <a:gd name="T84" fmla="*/ 83 w 128"/>
                <a:gd name="T85" fmla="*/ 40 h 88"/>
                <a:gd name="T86" fmla="*/ 78 w 128"/>
                <a:gd name="T87" fmla="*/ 34 h 88"/>
                <a:gd name="T88" fmla="*/ 84 w 128"/>
                <a:gd name="T89" fmla="*/ 29 h 88"/>
                <a:gd name="T90" fmla="*/ 89 w 128"/>
                <a:gd name="T91" fmla="*/ 35 h 88"/>
                <a:gd name="T92" fmla="*/ 83 w 128"/>
                <a:gd name="T93" fmla="*/ 4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8" h="88">
                  <a:moveTo>
                    <a:pt x="28" y="88"/>
                  </a:moveTo>
                  <a:cubicBezTo>
                    <a:pt x="94" y="88"/>
                    <a:pt x="94" y="88"/>
                    <a:pt x="94" y="88"/>
                  </a:cubicBezTo>
                  <a:cubicBezTo>
                    <a:pt x="113" y="88"/>
                    <a:pt x="128" y="73"/>
                    <a:pt x="128" y="54"/>
                  </a:cubicBezTo>
                  <a:cubicBezTo>
                    <a:pt x="128" y="36"/>
                    <a:pt x="114" y="21"/>
                    <a:pt x="96" y="20"/>
                  </a:cubicBezTo>
                  <a:cubicBezTo>
                    <a:pt x="90" y="8"/>
                    <a:pt x="78" y="0"/>
                    <a:pt x="64" y="0"/>
                  </a:cubicBezTo>
                  <a:cubicBezTo>
                    <a:pt x="46" y="0"/>
                    <a:pt x="30" y="14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13" y="32"/>
                    <a:pt x="0" y="45"/>
                    <a:pt x="0" y="60"/>
                  </a:cubicBezTo>
                  <a:cubicBezTo>
                    <a:pt x="0" y="75"/>
                    <a:pt x="13" y="88"/>
                    <a:pt x="28" y="88"/>
                  </a:cubicBezTo>
                  <a:close/>
                  <a:moveTo>
                    <a:pt x="28" y="40"/>
                  </a:moveTo>
                  <a:cubicBezTo>
                    <a:pt x="29" y="40"/>
                    <a:pt x="30" y="40"/>
                    <a:pt x="31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21"/>
                    <a:pt x="49" y="8"/>
                    <a:pt x="64" y="8"/>
                  </a:cubicBezTo>
                  <a:cubicBezTo>
                    <a:pt x="75" y="8"/>
                    <a:pt x="86" y="15"/>
                    <a:pt x="90" y="26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8" y="28"/>
                    <a:pt x="120" y="40"/>
                    <a:pt x="120" y="54"/>
                  </a:cubicBezTo>
                  <a:cubicBezTo>
                    <a:pt x="120" y="68"/>
                    <a:pt x="108" y="80"/>
                    <a:pt x="94" y="80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17" y="80"/>
                    <a:pt x="8" y="71"/>
                    <a:pt x="8" y="60"/>
                  </a:cubicBezTo>
                  <a:cubicBezTo>
                    <a:pt x="8" y="49"/>
                    <a:pt x="17" y="40"/>
                    <a:pt x="28" y="40"/>
                  </a:cubicBezTo>
                  <a:close/>
                  <a:moveTo>
                    <a:pt x="38" y="80"/>
                  </a:moveTo>
                  <a:cubicBezTo>
                    <a:pt x="33" y="74"/>
                    <a:pt x="33" y="74"/>
                    <a:pt x="33" y="74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43" y="75"/>
                    <a:pt x="43" y="75"/>
                    <a:pt x="43" y="75"/>
                  </a:cubicBezTo>
                  <a:lnTo>
                    <a:pt x="38" y="80"/>
                  </a:lnTo>
                  <a:close/>
                  <a:moveTo>
                    <a:pt x="49" y="70"/>
                  </a:moveTo>
                  <a:cubicBezTo>
                    <a:pt x="44" y="64"/>
                    <a:pt x="44" y="64"/>
                    <a:pt x="44" y="64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55" y="65"/>
                    <a:pt x="55" y="65"/>
                    <a:pt x="55" y="65"/>
                  </a:cubicBezTo>
                  <a:lnTo>
                    <a:pt x="49" y="70"/>
                  </a:lnTo>
                  <a:close/>
                  <a:moveTo>
                    <a:pt x="61" y="60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6" y="55"/>
                    <a:pt x="66" y="55"/>
                    <a:pt x="66" y="55"/>
                  </a:cubicBezTo>
                  <a:lnTo>
                    <a:pt x="61" y="60"/>
                  </a:lnTo>
                  <a:close/>
                  <a:moveTo>
                    <a:pt x="72" y="50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8" y="45"/>
                    <a:pt x="78" y="45"/>
                    <a:pt x="78" y="45"/>
                  </a:cubicBezTo>
                  <a:lnTo>
                    <a:pt x="72" y="50"/>
                  </a:lnTo>
                  <a:close/>
                  <a:moveTo>
                    <a:pt x="83" y="40"/>
                  </a:moveTo>
                  <a:cubicBezTo>
                    <a:pt x="78" y="34"/>
                    <a:pt x="78" y="34"/>
                    <a:pt x="78" y="34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9" y="35"/>
                    <a:pt x="89" y="35"/>
                    <a:pt x="89" y="35"/>
                  </a:cubicBezTo>
                  <a:lnTo>
                    <a:pt x="83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492013" y="3497262"/>
              <a:ext cx="1454245" cy="286232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Hybrid support 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342402" y="2760400"/>
            <a:ext cx="1782860" cy="1216993"/>
            <a:chOff x="4342402" y="2760400"/>
            <a:chExt cx="1782860" cy="1216993"/>
          </a:xfrm>
        </p:grpSpPr>
        <p:sp>
          <p:nvSpPr>
            <p:cNvPr id="75" name="Freeform 82"/>
            <p:cNvSpPr>
              <a:spLocks noChangeAspect="1" noEditPoints="1"/>
            </p:cNvSpPr>
            <p:nvPr/>
          </p:nvSpPr>
          <p:spPr bwMode="auto">
            <a:xfrm>
              <a:off x="4918316" y="2760400"/>
              <a:ext cx="631032" cy="540545"/>
            </a:xfrm>
            <a:custGeom>
              <a:avLst/>
              <a:gdLst>
                <a:gd name="T0" fmla="*/ 246 w 265"/>
                <a:gd name="T1" fmla="*/ 208 h 227"/>
                <a:gd name="T2" fmla="*/ 161 w 265"/>
                <a:gd name="T3" fmla="*/ 208 h 227"/>
                <a:gd name="T4" fmla="*/ 161 w 265"/>
                <a:gd name="T5" fmla="*/ 104 h 227"/>
                <a:gd name="T6" fmla="*/ 19 w 265"/>
                <a:gd name="T7" fmla="*/ 104 h 227"/>
                <a:gd name="T8" fmla="*/ 19 w 265"/>
                <a:gd name="T9" fmla="*/ 19 h 227"/>
                <a:gd name="T10" fmla="*/ 180 w 265"/>
                <a:gd name="T11" fmla="*/ 19 h 227"/>
                <a:gd name="T12" fmla="*/ 180 w 265"/>
                <a:gd name="T13" fmla="*/ 0 h 227"/>
                <a:gd name="T14" fmla="*/ 0 w 265"/>
                <a:gd name="T15" fmla="*/ 0 h 227"/>
                <a:gd name="T16" fmla="*/ 0 w 265"/>
                <a:gd name="T17" fmla="*/ 227 h 227"/>
                <a:gd name="T18" fmla="*/ 265 w 265"/>
                <a:gd name="T19" fmla="*/ 227 h 227"/>
                <a:gd name="T20" fmla="*/ 265 w 265"/>
                <a:gd name="T21" fmla="*/ 85 h 227"/>
                <a:gd name="T22" fmla="*/ 246 w 265"/>
                <a:gd name="T23" fmla="*/ 85 h 227"/>
                <a:gd name="T24" fmla="*/ 246 w 265"/>
                <a:gd name="T25" fmla="*/ 208 h 227"/>
                <a:gd name="T26" fmla="*/ 19 w 265"/>
                <a:gd name="T27" fmla="*/ 123 h 227"/>
                <a:gd name="T28" fmla="*/ 142 w 265"/>
                <a:gd name="T29" fmla="*/ 123 h 227"/>
                <a:gd name="T30" fmla="*/ 142 w 265"/>
                <a:gd name="T31" fmla="*/ 208 h 227"/>
                <a:gd name="T32" fmla="*/ 19 w 265"/>
                <a:gd name="T33" fmla="*/ 208 h 227"/>
                <a:gd name="T34" fmla="*/ 19 w 265"/>
                <a:gd name="T35" fmla="*/ 123 h 227"/>
                <a:gd name="T36" fmla="*/ 199 w 265"/>
                <a:gd name="T37" fmla="*/ 0 h 227"/>
                <a:gd name="T38" fmla="*/ 265 w 265"/>
                <a:gd name="T39" fmla="*/ 0 h 227"/>
                <a:gd name="T40" fmla="*/ 265 w 265"/>
                <a:gd name="T41" fmla="*/ 66 h 227"/>
                <a:gd name="T42" fmla="*/ 246 w 265"/>
                <a:gd name="T43" fmla="*/ 66 h 227"/>
                <a:gd name="T44" fmla="*/ 246 w 265"/>
                <a:gd name="T45" fmla="*/ 31 h 227"/>
                <a:gd name="T46" fmla="*/ 175 w 265"/>
                <a:gd name="T47" fmla="*/ 102 h 227"/>
                <a:gd name="T48" fmla="*/ 163 w 265"/>
                <a:gd name="T49" fmla="*/ 88 h 227"/>
                <a:gd name="T50" fmla="*/ 232 w 265"/>
                <a:gd name="T51" fmla="*/ 19 h 227"/>
                <a:gd name="T52" fmla="*/ 199 w 265"/>
                <a:gd name="T53" fmla="*/ 19 h 227"/>
                <a:gd name="T54" fmla="*/ 199 w 265"/>
                <a:gd name="T55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27">
                  <a:moveTo>
                    <a:pt x="246" y="208"/>
                  </a:moveTo>
                  <a:lnTo>
                    <a:pt x="161" y="208"/>
                  </a:lnTo>
                  <a:lnTo>
                    <a:pt x="161" y="104"/>
                  </a:lnTo>
                  <a:lnTo>
                    <a:pt x="19" y="104"/>
                  </a:lnTo>
                  <a:lnTo>
                    <a:pt x="19" y="19"/>
                  </a:lnTo>
                  <a:lnTo>
                    <a:pt x="180" y="19"/>
                  </a:lnTo>
                  <a:lnTo>
                    <a:pt x="180" y="0"/>
                  </a:lnTo>
                  <a:lnTo>
                    <a:pt x="0" y="0"/>
                  </a:lnTo>
                  <a:lnTo>
                    <a:pt x="0" y="227"/>
                  </a:lnTo>
                  <a:lnTo>
                    <a:pt x="265" y="227"/>
                  </a:lnTo>
                  <a:lnTo>
                    <a:pt x="265" y="85"/>
                  </a:lnTo>
                  <a:lnTo>
                    <a:pt x="246" y="85"/>
                  </a:lnTo>
                  <a:lnTo>
                    <a:pt x="246" y="208"/>
                  </a:lnTo>
                  <a:close/>
                  <a:moveTo>
                    <a:pt x="19" y="123"/>
                  </a:moveTo>
                  <a:lnTo>
                    <a:pt x="142" y="123"/>
                  </a:lnTo>
                  <a:lnTo>
                    <a:pt x="142" y="208"/>
                  </a:lnTo>
                  <a:lnTo>
                    <a:pt x="19" y="208"/>
                  </a:lnTo>
                  <a:lnTo>
                    <a:pt x="19" y="123"/>
                  </a:lnTo>
                  <a:close/>
                  <a:moveTo>
                    <a:pt x="199" y="0"/>
                  </a:moveTo>
                  <a:lnTo>
                    <a:pt x="265" y="0"/>
                  </a:lnTo>
                  <a:lnTo>
                    <a:pt x="265" y="66"/>
                  </a:lnTo>
                  <a:lnTo>
                    <a:pt x="246" y="66"/>
                  </a:lnTo>
                  <a:lnTo>
                    <a:pt x="246" y="31"/>
                  </a:lnTo>
                  <a:lnTo>
                    <a:pt x="175" y="102"/>
                  </a:lnTo>
                  <a:lnTo>
                    <a:pt x="163" y="88"/>
                  </a:lnTo>
                  <a:lnTo>
                    <a:pt x="232" y="19"/>
                  </a:lnTo>
                  <a:lnTo>
                    <a:pt x="199" y="19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4342402" y="3497262"/>
              <a:ext cx="1782860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Built-in auto scale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and load balancing 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326882" y="2675866"/>
            <a:ext cx="1742785" cy="1301527"/>
            <a:chOff x="6326882" y="2675866"/>
            <a:chExt cx="1742785" cy="1301527"/>
          </a:xfrm>
        </p:grpSpPr>
        <p:sp>
          <p:nvSpPr>
            <p:cNvPr id="76" name="Freeform 57"/>
            <p:cNvSpPr>
              <a:spLocks noChangeAspect="1" noEditPoints="1"/>
            </p:cNvSpPr>
            <p:nvPr/>
          </p:nvSpPr>
          <p:spPr bwMode="auto">
            <a:xfrm>
              <a:off x="6843468" y="2675866"/>
              <a:ext cx="709613" cy="709613"/>
            </a:xfrm>
            <a:custGeom>
              <a:avLst/>
              <a:gdLst>
                <a:gd name="T0" fmla="*/ 67 w 126"/>
                <a:gd name="T1" fmla="*/ 65 h 126"/>
                <a:gd name="T2" fmla="*/ 86 w 126"/>
                <a:gd name="T3" fmla="*/ 84 h 126"/>
                <a:gd name="T4" fmla="*/ 80 w 126"/>
                <a:gd name="T5" fmla="*/ 90 h 126"/>
                <a:gd name="T6" fmla="*/ 59 w 126"/>
                <a:gd name="T7" fmla="*/ 68 h 126"/>
                <a:gd name="T8" fmla="*/ 59 w 126"/>
                <a:gd name="T9" fmla="*/ 35 h 126"/>
                <a:gd name="T10" fmla="*/ 67 w 126"/>
                <a:gd name="T11" fmla="*/ 35 h 126"/>
                <a:gd name="T12" fmla="*/ 67 w 126"/>
                <a:gd name="T13" fmla="*/ 65 h 126"/>
                <a:gd name="T14" fmla="*/ 24 w 126"/>
                <a:gd name="T15" fmla="*/ 0 h 126"/>
                <a:gd name="T16" fmla="*/ 0 w 126"/>
                <a:gd name="T17" fmla="*/ 24 h 126"/>
                <a:gd name="T18" fmla="*/ 6 w 126"/>
                <a:gd name="T19" fmla="*/ 30 h 126"/>
                <a:gd name="T20" fmla="*/ 30 w 126"/>
                <a:gd name="T21" fmla="*/ 6 h 126"/>
                <a:gd name="T22" fmla="*/ 24 w 126"/>
                <a:gd name="T23" fmla="*/ 0 h 126"/>
                <a:gd name="T24" fmla="*/ 126 w 126"/>
                <a:gd name="T25" fmla="*/ 24 h 126"/>
                <a:gd name="T26" fmla="*/ 102 w 126"/>
                <a:gd name="T27" fmla="*/ 0 h 126"/>
                <a:gd name="T28" fmla="*/ 96 w 126"/>
                <a:gd name="T29" fmla="*/ 6 h 126"/>
                <a:gd name="T30" fmla="*/ 120 w 126"/>
                <a:gd name="T31" fmla="*/ 30 h 126"/>
                <a:gd name="T32" fmla="*/ 126 w 126"/>
                <a:gd name="T33" fmla="*/ 24 h 126"/>
                <a:gd name="T34" fmla="*/ 119 w 126"/>
                <a:gd name="T35" fmla="*/ 67 h 126"/>
                <a:gd name="T36" fmla="*/ 100 w 126"/>
                <a:gd name="T37" fmla="*/ 109 h 126"/>
                <a:gd name="T38" fmla="*/ 110 w 126"/>
                <a:gd name="T39" fmla="*/ 120 h 126"/>
                <a:gd name="T40" fmla="*/ 104 w 126"/>
                <a:gd name="T41" fmla="*/ 126 h 126"/>
                <a:gd name="T42" fmla="*/ 93 w 126"/>
                <a:gd name="T43" fmla="*/ 114 h 126"/>
                <a:gd name="T44" fmla="*/ 63 w 126"/>
                <a:gd name="T45" fmla="*/ 123 h 126"/>
                <a:gd name="T46" fmla="*/ 34 w 126"/>
                <a:gd name="T47" fmla="*/ 114 h 126"/>
                <a:gd name="T48" fmla="*/ 22 w 126"/>
                <a:gd name="T49" fmla="*/ 126 h 126"/>
                <a:gd name="T50" fmla="*/ 16 w 126"/>
                <a:gd name="T51" fmla="*/ 120 h 126"/>
                <a:gd name="T52" fmla="*/ 27 w 126"/>
                <a:gd name="T53" fmla="*/ 110 h 126"/>
                <a:gd name="T54" fmla="*/ 7 w 126"/>
                <a:gd name="T55" fmla="*/ 67 h 126"/>
                <a:gd name="T56" fmla="*/ 63 w 126"/>
                <a:gd name="T57" fmla="*/ 11 h 126"/>
                <a:gd name="T58" fmla="*/ 119 w 126"/>
                <a:gd name="T59" fmla="*/ 67 h 126"/>
                <a:gd name="T60" fmla="*/ 15 w 126"/>
                <a:gd name="T61" fmla="*/ 67 h 126"/>
                <a:gd name="T62" fmla="*/ 63 w 126"/>
                <a:gd name="T63" fmla="*/ 115 h 126"/>
                <a:gd name="T64" fmla="*/ 111 w 126"/>
                <a:gd name="T65" fmla="*/ 67 h 126"/>
                <a:gd name="T66" fmla="*/ 63 w 126"/>
                <a:gd name="T67" fmla="*/ 19 h 126"/>
                <a:gd name="T68" fmla="*/ 15 w 126"/>
                <a:gd name="T69" fmla="*/ 67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126">
                  <a:moveTo>
                    <a:pt x="67" y="65"/>
                  </a:moveTo>
                  <a:cubicBezTo>
                    <a:pt x="86" y="84"/>
                    <a:pt x="86" y="84"/>
                    <a:pt x="86" y="84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7" y="65"/>
                  </a:lnTo>
                  <a:close/>
                  <a:moveTo>
                    <a:pt x="2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0" y="6"/>
                    <a:pt x="30" y="6"/>
                    <a:pt x="30" y="6"/>
                  </a:cubicBezTo>
                  <a:lnTo>
                    <a:pt x="24" y="0"/>
                  </a:lnTo>
                  <a:close/>
                  <a:moveTo>
                    <a:pt x="126" y="24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120" y="30"/>
                    <a:pt x="120" y="30"/>
                    <a:pt x="120" y="30"/>
                  </a:cubicBezTo>
                  <a:lnTo>
                    <a:pt x="126" y="24"/>
                  </a:lnTo>
                  <a:close/>
                  <a:moveTo>
                    <a:pt x="119" y="67"/>
                  </a:moveTo>
                  <a:cubicBezTo>
                    <a:pt x="119" y="84"/>
                    <a:pt x="111" y="99"/>
                    <a:pt x="100" y="109"/>
                  </a:cubicBezTo>
                  <a:cubicBezTo>
                    <a:pt x="110" y="120"/>
                    <a:pt x="110" y="120"/>
                    <a:pt x="110" y="120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93" y="114"/>
                    <a:pt x="93" y="114"/>
                    <a:pt x="93" y="114"/>
                  </a:cubicBezTo>
                  <a:cubicBezTo>
                    <a:pt x="84" y="120"/>
                    <a:pt x="74" y="123"/>
                    <a:pt x="63" y="123"/>
                  </a:cubicBezTo>
                  <a:cubicBezTo>
                    <a:pt x="52" y="123"/>
                    <a:pt x="42" y="120"/>
                    <a:pt x="34" y="114"/>
                  </a:cubicBezTo>
                  <a:cubicBezTo>
                    <a:pt x="22" y="126"/>
                    <a:pt x="22" y="126"/>
                    <a:pt x="22" y="126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15" y="99"/>
                    <a:pt x="7" y="84"/>
                    <a:pt x="7" y="67"/>
                  </a:cubicBezTo>
                  <a:cubicBezTo>
                    <a:pt x="7" y="36"/>
                    <a:pt x="32" y="11"/>
                    <a:pt x="63" y="11"/>
                  </a:cubicBezTo>
                  <a:cubicBezTo>
                    <a:pt x="94" y="11"/>
                    <a:pt x="119" y="36"/>
                    <a:pt x="119" y="67"/>
                  </a:cubicBezTo>
                  <a:moveTo>
                    <a:pt x="15" y="67"/>
                  </a:moveTo>
                  <a:cubicBezTo>
                    <a:pt x="15" y="93"/>
                    <a:pt x="37" y="115"/>
                    <a:pt x="63" y="115"/>
                  </a:cubicBezTo>
                  <a:cubicBezTo>
                    <a:pt x="90" y="115"/>
                    <a:pt x="111" y="93"/>
                    <a:pt x="111" y="67"/>
                  </a:cubicBezTo>
                  <a:cubicBezTo>
                    <a:pt x="111" y="40"/>
                    <a:pt x="90" y="19"/>
                    <a:pt x="63" y="19"/>
                  </a:cubicBezTo>
                  <a:cubicBezTo>
                    <a:pt x="37" y="19"/>
                    <a:pt x="15" y="40"/>
                    <a:pt x="15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6326882" y="3497262"/>
              <a:ext cx="1742785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High availability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with auto-patching 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379176" y="2678247"/>
            <a:ext cx="1667444" cy="1299146"/>
            <a:chOff x="8379176" y="2678247"/>
            <a:chExt cx="1667444" cy="1299146"/>
          </a:xfrm>
        </p:grpSpPr>
        <p:sp>
          <p:nvSpPr>
            <p:cNvPr id="18" name="Freeform 13"/>
            <p:cNvSpPr>
              <a:spLocks noChangeAspect="1" noEditPoints="1"/>
            </p:cNvSpPr>
            <p:nvPr/>
          </p:nvSpPr>
          <p:spPr bwMode="auto">
            <a:xfrm>
              <a:off x="8897382" y="2678247"/>
              <a:ext cx="631032" cy="704850"/>
            </a:xfrm>
            <a:custGeom>
              <a:avLst/>
              <a:gdLst>
                <a:gd name="T0" fmla="*/ 115 w 136"/>
                <a:gd name="T1" fmla="*/ 87 h 152"/>
                <a:gd name="T2" fmla="*/ 34 w 136"/>
                <a:gd name="T3" fmla="*/ 76 h 152"/>
                <a:gd name="T4" fmla="*/ 19 w 136"/>
                <a:gd name="T5" fmla="*/ 122 h 152"/>
                <a:gd name="T6" fmla="*/ 8 w 136"/>
                <a:gd name="T7" fmla="*/ 152 h 152"/>
                <a:gd name="T8" fmla="*/ 59 w 136"/>
                <a:gd name="T9" fmla="*/ 152 h 152"/>
                <a:gd name="T10" fmla="*/ 67 w 136"/>
                <a:gd name="T11" fmla="*/ 152 h 152"/>
                <a:gd name="T12" fmla="*/ 92 w 136"/>
                <a:gd name="T13" fmla="*/ 144 h 152"/>
                <a:gd name="T14" fmla="*/ 83 w 136"/>
                <a:gd name="T15" fmla="*/ 137 h 152"/>
                <a:gd name="T16" fmla="*/ 100 w 136"/>
                <a:gd name="T17" fmla="*/ 152 h 152"/>
                <a:gd name="T18" fmla="*/ 136 w 136"/>
                <a:gd name="T19" fmla="*/ 95 h 152"/>
                <a:gd name="T20" fmla="*/ 128 w 136"/>
                <a:gd name="T21" fmla="*/ 103 h 152"/>
                <a:gd name="T22" fmla="*/ 115 w 136"/>
                <a:gd name="T23" fmla="*/ 110 h 152"/>
                <a:gd name="T24" fmla="*/ 128 w 136"/>
                <a:gd name="T25" fmla="*/ 103 h 152"/>
                <a:gd name="T26" fmla="*/ 128 w 136"/>
                <a:gd name="T27" fmla="*/ 124 h 152"/>
                <a:gd name="T28" fmla="*/ 115 w 136"/>
                <a:gd name="T29" fmla="*/ 118 h 152"/>
                <a:gd name="T30" fmla="*/ 17 w 136"/>
                <a:gd name="T31" fmla="*/ 101 h 152"/>
                <a:gd name="T32" fmla="*/ 51 w 136"/>
                <a:gd name="T33" fmla="*/ 101 h 152"/>
                <a:gd name="T34" fmla="*/ 17 w 136"/>
                <a:gd name="T35" fmla="*/ 101 h 152"/>
                <a:gd name="T36" fmla="*/ 59 w 136"/>
                <a:gd name="T37" fmla="*/ 101 h 152"/>
                <a:gd name="T38" fmla="*/ 107 w 136"/>
                <a:gd name="T39" fmla="*/ 95 h 152"/>
                <a:gd name="T40" fmla="*/ 59 w 136"/>
                <a:gd name="T41" fmla="*/ 129 h 152"/>
                <a:gd name="T42" fmla="*/ 75 w 136"/>
                <a:gd name="T43" fmla="*/ 144 h 152"/>
                <a:gd name="T44" fmla="*/ 64 w 136"/>
                <a:gd name="T45" fmla="*/ 137 h 152"/>
                <a:gd name="T46" fmla="*/ 75 w 136"/>
                <a:gd name="T47" fmla="*/ 144 h 152"/>
                <a:gd name="T48" fmla="*/ 108 w 136"/>
                <a:gd name="T49" fmla="*/ 137 h 152"/>
                <a:gd name="T50" fmla="*/ 115 w 136"/>
                <a:gd name="T51" fmla="*/ 132 h 152"/>
                <a:gd name="T52" fmla="*/ 128 w 136"/>
                <a:gd name="T53" fmla="*/ 144 h 152"/>
                <a:gd name="T54" fmla="*/ 67 w 136"/>
                <a:gd name="T55" fmla="*/ 81 h 152"/>
                <a:gd name="T56" fmla="*/ 57 w 136"/>
                <a:gd name="T57" fmla="*/ 41 h 152"/>
                <a:gd name="T58" fmla="*/ 115 w 136"/>
                <a:gd name="T59" fmla="*/ 13 h 152"/>
                <a:gd name="T60" fmla="*/ 82 w 136"/>
                <a:gd name="T61" fmla="*/ 72 h 152"/>
                <a:gd name="T62" fmla="*/ 92 w 136"/>
                <a:gd name="T63" fmla="*/ 12 h 152"/>
                <a:gd name="T64" fmla="*/ 65 w 136"/>
                <a:gd name="T65" fmla="*/ 41 h 152"/>
                <a:gd name="T66" fmla="*/ 76 w 136"/>
                <a:gd name="T67" fmla="*/ 60 h 152"/>
                <a:gd name="T68" fmla="*/ 82 w 136"/>
                <a:gd name="T69" fmla="*/ 64 h 152"/>
                <a:gd name="T70" fmla="*/ 112 w 136"/>
                <a:gd name="T71" fmla="*/ 57 h 152"/>
                <a:gd name="T72" fmla="*/ 92 w 136"/>
                <a:gd name="T73" fmla="*/ 12 h 152"/>
                <a:gd name="T74" fmla="*/ 76 w 136"/>
                <a:gd name="T75" fmla="*/ 32 h 152"/>
                <a:gd name="T76" fmla="*/ 91 w 136"/>
                <a:gd name="T77" fmla="*/ 45 h 152"/>
                <a:gd name="T78" fmla="*/ 99 w 136"/>
                <a:gd name="T79" fmla="*/ 49 h 152"/>
                <a:gd name="T80" fmla="*/ 102 w 136"/>
                <a:gd name="T81" fmla="*/ 38 h 152"/>
                <a:gd name="T82" fmla="*/ 99 w 136"/>
                <a:gd name="T83" fmla="*/ 26 h 152"/>
                <a:gd name="T84" fmla="*/ 99 w 136"/>
                <a:gd name="T85" fmla="*/ 4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6" h="152">
                  <a:moveTo>
                    <a:pt x="115" y="95"/>
                  </a:moveTo>
                  <a:cubicBezTo>
                    <a:pt x="115" y="87"/>
                    <a:pt x="115" y="87"/>
                    <a:pt x="115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49" y="80"/>
                    <a:pt x="42" y="76"/>
                    <a:pt x="34" y="76"/>
                  </a:cubicBezTo>
                  <a:cubicBezTo>
                    <a:pt x="20" y="76"/>
                    <a:pt x="9" y="88"/>
                    <a:pt x="9" y="101"/>
                  </a:cubicBezTo>
                  <a:cubicBezTo>
                    <a:pt x="9" y="110"/>
                    <a:pt x="13" y="117"/>
                    <a:pt x="19" y="122"/>
                  </a:cubicBezTo>
                  <a:cubicBezTo>
                    <a:pt x="8" y="127"/>
                    <a:pt x="0" y="139"/>
                    <a:pt x="0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38"/>
                    <a:pt x="20" y="126"/>
                    <a:pt x="34" y="126"/>
                  </a:cubicBezTo>
                  <a:cubicBezTo>
                    <a:pt x="48" y="126"/>
                    <a:pt x="59" y="138"/>
                    <a:pt x="59" y="152"/>
                  </a:cubicBezTo>
                  <a:cubicBezTo>
                    <a:pt x="67" y="152"/>
                    <a:pt x="67" y="152"/>
                    <a:pt x="67" y="152"/>
                  </a:cubicBezTo>
                  <a:cubicBezTo>
                    <a:pt x="67" y="152"/>
                    <a:pt x="67" y="152"/>
                    <a:pt x="67" y="15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2" y="144"/>
                    <a:pt x="92" y="144"/>
                    <a:pt x="92" y="144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0" y="152"/>
                    <a:pt x="100" y="152"/>
                    <a:pt x="100" y="152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95"/>
                    <a:pt x="136" y="95"/>
                    <a:pt x="136" y="95"/>
                  </a:cubicBezTo>
                  <a:lnTo>
                    <a:pt x="115" y="95"/>
                  </a:lnTo>
                  <a:close/>
                  <a:moveTo>
                    <a:pt x="128" y="103"/>
                  </a:moveTo>
                  <a:cubicBezTo>
                    <a:pt x="128" y="110"/>
                    <a:pt x="128" y="110"/>
                    <a:pt x="128" y="110"/>
                  </a:cubicBezTo>
                  <a:cubicBezTo>
                    <a:pt x="115" y="110"/>
                    <a:pt x="115" y="110"/>
                    <a:pt x="115" y="110"/>
                  </a:cubicBezTo>
                  <a:cubicBezTo>
                    <a:pt x="115" y="103"/>
                    <a:pt x="115" y="103"/>
                    <a:pt x="115" y="103"/>
                  </a:cubicBezTo>
                  <a:lnTo>
                    <a:pt x="128" y="103"/>
                  </a:lnTo>
                  <a:close/>
                  <a:moveTo>
                    <a:pt x="128" y="118"/>
                  </a:moveTo>
                  <a:cubicBezTo>
                    <a:pt x="128" y="124"/>
                    <a:pt x="128" y="124"/>
                    <a:pt x="128" y="124"/>
                  </a:cubicBezTo>
                  <a:cubicBezTo>
                    <a:pt x="115" y="124"/>
                    <a:pt x="115" y="124"/>
                    <a:pt x="115" y="124"/>
                  </a:cubicBezTo>
                  <a:cubicBezTo>
                    <a:pt x="115" y="118"/>
                    <a:pt x="115" y="118"/>
                    <a:pt x="115" y="118"/>
                  </a:cubicBezTo>
                  <a:lnTo>
                    <a:pt x="128" y="118"/>
                  </a:lnTo>
                  <a:close/>
                  <a:moveTo>
                    <a:pt x="17" y="101"/>
                  </a:moveTo>
                  <a:cubicBezTo>
                    <a:pt x="17" y="92"/>
                    <a:pt x="24" y="84"/>
                    <a:pt x="34" y="84"/>
                  </a:cubicBezTo>
                  <a:cubicBezTo>
                    <a:pt x="43" y="84"/>
                    <a:pt x="51" y="92"/>
                    <a:pt x="51" y="101"/>
                  </a:cubicBezTo>
                  <a:cubicBezTo>
                    <a:pt x="51" y="111"/>
                    <a:pt x="43" y="118"/>
                    <a:pt x="34" y="118"/>
                  </a:cubicBezTo>
                  <a:cubicBezTo>
                    <a:pt x="24" y="118"/>
                    <a:pt x="17" y="111"/>
                    <a:pt x="17" y="101"/>
                  </a:cubicBezTo>
                  <a:close/>
                  <a:moveTo>
                    <a:pt x="48" y="122"/>
                  </a:moveTo>
                  <a:cubicBezTo>
                    <a:pt x="55" y="117"/>
                    <a:pt x="59" y="110"/>
                    <a:pt x="59" y="101"/>
                  </a:cubicBezTo>
                  <a:cubicBezTo>
                    <a:pt x="59" y="99"/>
                    <a:pt x="58" y="97"/>
                    <a:pt x="58" y="95"/>
                  </a:cubicBezTo>
                  <a:cubicBezTo>
                    <a:pt x="107" y="95"/>
                    <a:pt x="107" y="95"/>
                    <a:pt x="107" y="95"/>
                  </a:cubicBezTo>
                  <a:cubicBezTo>
                    <a:pt x="107" y="129"/>
                    <a:pt x="107" y="129"/>
                    <a:pt x="107" y="129"/>
                  </a:cubicBezTo>
                  <a:cubicBezTo>
                    <a:pt x="59" y="129"/>
                    <a:pt x="59" y="129"/>
                    <a:pt x="59" y="129"/>
                  </a:cubicBezTo>
                  <a:cubicBezTo>
                    <a:pt x="56" y="126"/>
                    <a:pt x="52" y="123"/>
                    <a:pt x="48" y="122"/>
                  </a:cubicBezTo>
                  <a:close/>
                  <a:moveTo>
                    <a:pt x="75" y="144"/>
                  </a:moveTo>
                  <a:cubicBezTo>
                    <a:pt x="66" y="144"/>
                    <a:pt x="66" y="144"/>
                    <a:pt x="66" y="144"/>
                  </a:cubicBezTo>
                  <a:cubicBezTo>
                    <a:pt x="66" y="142"/>
                    <a:pt x="65" y="139"/>
                    <a:pt x="64" y="137"/>
                  </a:cubicBezTo>
                  <a:cubicBezTo>
                    <a:pt x="75" y="137"/>
                    <a:pt x="75" y="137"/>
                    <a:pt x="75" y="137"/>
                  </a:cubicBezTo>
                  <a:lnTo>
                    <a:pt x="75" y="144"/>
                  </a:lnTo>
                  <a:close/>
                  <a:moveTo>
                    <a:pt x="108" y="144"/>
                  </a:moveTo>
                  <a:cubicBezTo>
                    <a:pt x="108" y="137"/>
                    <a:pt x="108" y="137"/>
                    <a:pt x="108" y="137"/>
                  </a:cubicBezTo>
                  <a:cubicBezTo>
                    <a:pt x="115" y="137"/>
                    <a:pt x="115" y="137"/>
                    <a:pt x="115" y="137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44"/>
                    <a:pt x="128" y="144"/>
                    <a:pt x="128" y="144"/>
                  </a:cubicBezTo>
                  <a:lnTo>
                    <a:pt x="108" y="144"/>
                  </a:lnTo>
                  <a:close/>
                  <a:moveTo>
                    <a:pt x="67" y="81"/>
                  </a:moveTo>
                  <a:cubicBezTo>
                    <a:pt x="68" y="64"/>
                    <a:pt x="68" y="64"/>
                    <a:pt x="68" y="64"/>
                  </a:cubicBezTo>
                  <a:cubicBezTo>
                    <a:pt x="62" y="58"/>
                    <a:pt x="58" y="50"/>
                    <a:pt x="57" y="41"/>
                  </a:cubicBezTo>
                  <a:cubicBezTo>
                    <a:pt x="57" y="32"/>
                    <a:pt x="60" y="23"/>
                    <a:pt x="66" y="16"/>
                  </a:cubicBezTo>
                  <a:cubicBezTo>
                    <a:pt x="79" y="1"/>
                    <a:pt x="101" y="0"/>
                    <a:pt x="115" y="13"/>
                  </a:cubicBezTo>
                  <a:cubicBezTo>
                    <a:pt x="130" y="26"/>
                    <a:pt x="131" y="48"/>
                    <a:pt x="118" y="62"/>
                  </a:cubicBezTo>
                  <a:cubicBezTo>
                    <a:pt x="109" y="72"/>
                    <a:pt x="95" y="76"/>
                    <a:pt x="82" y="72"/>
                  </a:cubicBezTo>
                  <a:lnTo>
                    <a:pt x="67" y="81"/>
                  </a:lnTo>
                  <a:close/>
                  <a:moveTo>
                    <a:pt x="92" y="12"/>
                  </a:moveTo>
                  <a:cubicBezTo>
                    <a:pt x="85" y="12"/>
                    <a:pt x="77" y="15"/>
                    <a:pt x="72" y="21"/>
                  </a:cubicBezTo>
                  <a:cubicBezTo>
                    <a:pt x="67" y="27"/>
                    <a:pt x="65" y="33"/>
                    <a:pt x="65" y="41"/>
                  </a:cubicBezTo>
                  <a:cubicBezTo>
                    <a:pt x="66" y="48"/>
                    <a:pt x="69" y="54"/>
                    <a:pt x="74" y="59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7"/>
                    <a:pt x="76" y="67"/>
                    <a:pt x="76" y="67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4"/>
                    <a:pt x="83" y="64"/>
                    <a:pt x="83" y="64"/>
                  </a:cubicBezTo>
                  <a:cubicBezTo>
                    <a:pt x="94" y="68"/>
                    <a:pt x="105" y="65"/>
                    <a:pt x="112" y="57"/>
                  </a:cubicBezTo>
                  <a:cubicBezTo>
                    <a:pt x="122" y="46"/>
                    <a:pt x="121" y="29"/>
                    <a:pt x="110" y="19"/>
                  </a:cubicBezTo>
                  <a:cubicBezTo>
                    <a:pt x="105" y="14"/>
                    <a:pt x="99" y="12"/>
                    <a:pt x="92" y="12"/>
                  </a:cubicBezTo>
                  <a:close/>
                  <a:moveTo>
                    <a:pt x="86" y="48"/>
                  </a:moveTo>
                  <a:cubicBezTo>
                    <a:pt x="76" y="32"/>
                    <a:pt x="76" y="32"/>
                    <a:pt x="76" y="32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91" y="45"/>
                    <a:pt x="91" y="45"/>
                    <a:pt x="91" y="45"/>
                  </a:cubicBezTo>
                  <a:lnTo>
                    <a:pt x="86" y="48"/>
                  </a:lnTo>
                  <a:close/>
                  <a:moveTo>
                    <a:pt x="99" y="49"/>
                  </a:moveTo>
                  <a:cubicBezTo>
                    <a:pt x="95" y="45"/>
                    <a:pt x="95" y="45"/>
                    <a:pt x="95" y="45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0" y="38"/>
                    <a:pt x="110" y="38"/>
                    <a:pt x="110" y="38"/>
                  </a:cubicBezTo>
                  <a:lnTo>
                    <a:pt x="99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8379176" y="3497262"/>
              <a:ext cx="1667444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.NET, Java, PHP,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Node, and Python 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0600173" y="2691344"/>
            <a:ext cx="1157688" cy="1286049"/>
            <a:chOff x="10600173" y="2691344"/>
            <a:chExt cx="1157688" cy="1286049"/>
          </a:xfrm>
        </p:grpSpPr>
        <p:sp>
          <p:nvSpPr>
            <p:cNvPr id="21" name="Freeform 17"/>
            <p:cNvSpPr>
              <a:spLocks noChangeAspect="1" noEditPoints="1"/>
            </p:cNvSpPr>
            <p:nvPr/>
          </p:nvSpPr>
          <p:spPr bwMode="auto">
            <a:xfrm>
              <a:off x="10780157" y="2691344"/>
              <a:ext cx="797720" cy="678657"/>
            </a:xfrm>
            <a:custGeom>
              <a:avLst/>
              <a:gdLst>
                <a:gd name="T0" fmla="*/ 283 w 335"/>
                <a:gd name="T1" fmla="*/ 102 h 285"/>
                <a:gd name="T2" fmla="*/ 335 w 335"/>
                <a:gd name="T3" fmla="*/ 68 h 285"/>
                <a:gd name="T4" fmla="*/ 219 w 335"/>
                <a:gd name="T5" fmla="*/ 0 h 285"/>
                <a:gd name="T6" fmla="*/ 168 w 335"/>
                <a:gd name="T7" fmla="*/ 31 h 285"/>
                <a:gd name="T8" fmla="*/ 116 w 335"/>
                <a:gd name="T9" fmla="*/ 0 h 285"/>
                <a:gd name="T10" fmla="*/ 0 w 335"/>
                <a:gd name="T11" fmla="*/ 68 h 285"/>
                <a:gd name="T12" fmla="*/ 54 w 335"/>
                <a:gd name="T13" fmla="*/ 102 h 285"/>
                <a:gd name="T14" fmla="*/ 4 w 335"/>
                <a:gd name="T15" fmla="*/ 143 h 285"/>
                <a:gd name="T16" fmla="*/ 60 w 335"/>
                <a:gd name="T17" fmla="*/ 178 h 285"/>
                <a:gd name="T18" fmla="*/ 60 w 335"/>
                <a:gd name="T19" fmla="*/ 221 h 285"/>
                <a:gd name="T20" fmla="*/ 168 w 335"/>
                <a:gd name="T21" fmla="*/ 285 h 285"/>
                <a:gd name="T22" fmla="*/ 277 w 335"/>
                <a:gd name="T23" fmla="*/ 221 h 285"/>
                <a:gd name="T24" fmla="*/ 277 w 335"/>
                <a:gd name="T25" fmla="*/ 178 h 285"/>
                <a:gd name="T26" fmla="*/ 335 w 335"/>
                <a:gd name="T27" fmla="*/ 143 h 285"/>
                <a:gd name="T28" fmla="*/ 283 w 335"/>
                <a:gd name="T29" fmla="*/ 102 h 285"/>
                <a:gd name="T30" fmla="*/ 168 w 335"/>
                <a:gd name="T31" fmla="*/ 49 h 285"/>
                <a:gd name="T32" fmla="*/ 254 w 335"/>
                <a:gd name="T33" fmla="*/ 100 h 285"/>
                <a:gd name="T34" fmla="*/ 168 w 335"/>
                <a:gd name="T35" fmla="*/ 150 h 285"/>
                <a:gd name="T36" fmla="*/ 83 w 335"/>
                <a:gd name="T37" fmla="*/ 100 h 285"/>
                <a:gd name="T38" fmla="*/ 168 w 335"/>
                <a:gd name="T39" fmla="*/ 49 h 285"/>
                <a:gd name="T40" fmla="*/ 269 w 335"/>
                <a:gd name="T41" fmla="*/ 109 h 285"/>
                <a:gd name="T42" fmla="*/ 308 w 335"/>
                <a:gd name="T43" fmla="*/ 141 h 285"/>
                <a:gd name="T44" fmla="*/ 221 w 335"/>
                <a:gd name="T45" fmla="*/ 191 h 285"/>
                <a:gd name="T46" fmla="*/ 182 w 335"/>
                <a:gd name="T47" fmla="*/ 160 h 285"/>
                <a:gd name="T48" fmla="*/ 269 w 335"/>
                <a:gd name="T49" fmla="*/ 109 h 285"/>
                <a:gd name="T50" fmla="*/ 219 w 335"/>
                <a:gd name="T51" fmla="*/ 20 h 285"/>
                <a:gd name="T52" fmla="*/ 306 w 335"/>
                <a:gd name="T53" fmla="*/ 68 h 285"/>
                <a:gd name="T54" fmla="*/ 269 w 335"/>
                <a:gd name="T55" fmla="*/ 90 h 285"/>
                <a:gd name="T56" fmla="*/ 184 w 335"/>
                <a:gd name="T57" fmla="*/ 41 h 285"/>
                <a:gd name="T58" fmla="*/ 219 w 335"/>
                <a:gd name="T59" fmla="*/ 20 h 285"/>
                <a:gd name="T60" fmla="*/ 116 w 335"/>
                <a:gd name="T61" fmla="*/ 20 h 285"/>
                <a:gd name="T62" fmla="*/ 153 w 335"/>
                <a:gd name="T63" fmla="*/ 41 h 285"/>
                <a:gd name="T64" fmla="*/ 68 w 335"/>
                <a:gd name="T65" fmla="*/ 90 h 285"/>
                <a:gd name="T66" fmla="*/ 31 w 335"/>
                <a:gd name="T67" fmla="*/ 68 h 285"/>
                <a:gd name="T68" fmla="*/ 116 w 335"/>
                <a:gd name="T69" fmla="*/ 20 h 285"/>
                <a:gd name="T70" fmla="*/ 68 w 335"/>
                <a:gd name="T71" fmla="*/ 109 h 285"/>
                <a:gd name="T72" fmla="*/ 155 w 335"/>
                <a:gd name="T73" fmla="*/ 160 h 285"/>
                <a:gd name="T74" fmla="*/ 110 w 335"/>
                <a:gd name="T75" fmla="*/ 191 h 285"/>
                <a:gd name="T76" fmla="*/ 29 w 335"/>
                <a:gd name="T77" fmla="*/ 141 h 285"/>
                <a:gd name="T78" fmla="*/ 68 w 335"/>
                <a:gd name="T79" fmla="*/ 109 h 285"/>
                <a:gd name="T80" fmla="*/ 75 w 335"/>
                <a:gd name="T81" fmla="*/ 187 h 285"/>
                <a:gd name="T82" fmla="*/ 112 w 335"/>
                <a:gd name="T83" fmla="*/ 211 h 285"/>
                <a:gd name="T84" fmla="*/ 161 w 335"/>
                <a:gd name="T85" fmla="*/ 174 h 285"/>
                <a:gd name="T86" fmla="*/ 161 w 335"/>
                <a:gd name="T87" fmla="*/ 262 h 285"/>
                <a:gd name="T88" fmla="*/ 75 w 335"/>
                <a:gd name="T89" fmla="*/ 211 h 285"/>
                <a:gd name="T90" fmla="*/ 75 w 335"/>
                <a:gd name="T91" fmla="*/ 187 h 285"/>
                <a:gd name="T92" fmla="*/ 261 w 335"/>
                <a:gd name="T93" fmla="*/ 211 h 285"/>
                <a:gd name="T94" fmla="*/ 176 w 335"/>
                <a:gd name="T95" fmla="*/ 262 h 285"/>
                <a:gd name="T96" fmla="*/ 176 w 335"/>
                <a:gd name="T97" fmla="*/ 176 h 285"/>
                <a:gd name="T98" fmla="*/ 219 w 335"/>
                <a:gd name="T99" fmla="*/ 211 h 285"/>
                <a:gd name="T100" fmla="*/ 261 w 335"/>
                <a:gd name="T101" fmla="*/ 185 h 285"/>
                <a:gd name="T102" fmla="*/ 261 w 335"/>
                <a:gd name="T103" fmla="*/ 21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5" h="285">
                  <a:moveTo>
                    <a:pt x="283" y="102"/>
                  </a:moveTo>
                  <a:lnTo>
                    <a:pt x="335" y="68"/>
                  </a:lnTo>
                  <a:lnTo>
                    <a:pt x="219" y="0"/>
                  </a:lnTo>
                  <a:lnTo>
                    <a:pt x="168" y="31"/>
                  </a:lnTo>
                  <a:lnTo>
                    <a:pt x="116" y="0"/>
                  </a:lnTo>
                  <a:lnTo>
                    <a:pt x="0" y="68"/>
                  </a:lnTo>
                  <a:lnTo>
                    <a:pt x="54" y="102"/>
                  </a:lnTo>
                  <a:lnTo>
                    <a:pt x="4" y="143"/>
                  </a:lnTo>
                  <a:lnTo>
                    <a:pt x="60" y="178"/>
                  </a:lnTo>
                  <a:lnTo>
                    <a:pt x="60" y="221"/>
                  </a:lnTo>
                  <a:lnTo>
                    <a:pt x="168" y="285"/>
                  </a:lnTo>
                  <a:lnTo>
                    <a:pt x="277" y="221"/>
                  </a:lnTo>
                  <a:lnTo>
                    <a:pt x="277" y="178"/>
                  </a:lnTo>
                  <a:lnTo>
                    <a:pt x="335" y="143"/>
                  </a:lnTo>
                  <a:lnTo>
                    <a:pt x="283" y="102"/>
                  </a:lnTo>
                  <a:close/>
                  <a:moveTo>
                    <a:pt x="168" y="49"/>
                  </a:moveTo>
                  <a:lnTo>
                    <a:pt x="254" y="100"/>
                  </a:lnTo>
                  <a:lnTo>
                    <a:pt x="168" y="150"/>
                  </a:lnTo>
                  <a:lnTo>
                    <a:pt x="83" y="100"/>
                  </a:lnTo>
                  <a:lnTo>
                    <a:pt x="168" y="49"/>
                  </a:lnTo>
                  <a:close/>
                  <a:moveTo>
                    <a:pt x="269" y="109"/>
                  </a:moveTo>
                  <a:lnTo>
                    <a:pt x="308" y="141"/>
                  </a:lnTo>
                  <a:lnTo>
                    <a:pt x="221" y="191"/>
                  </a:lnTo>
                  <a:lnTo>
                    <a:pt x="182" y="160"/>
                  </a:lnTo>
                  <a:lnTo>
                    <a:pt x="269" y="109"/>
                  </a:lnTo>
                  <a:close/>
                  <a:moveTo>
                    <a:pt x="219" y="20"/>
                  </a:moveTo>
                  <a:lnTo>
                    <a:pt x="306" y="68"/>
                  </a:lnTo>
                  <a:lnTo>
                    <a:pt x="269" y="90"/>
                  </a:lnTo>
                  <a:lnTo>
                    <a:pt x="184" y="41"/>
                  </a:lnTo>
                  <a:lnTo>
                    <a:pt x="219" y="20"/>
                  </a:lnTo>
                  <a:close/>
                  <a:moveTo>
                    <a:pt x="116" y="20"/>
                  </a:moveTo>
                  <a:lnTo>
                    <a:pt x="153" y="41"/>
                  </a:lnTo>
                  <a:lnTo>
                    <a:pt x="68" y="90"/>
                  </a:lnTo>
                  <a:lnTo>
                    <a:pt x="31" y="68"/>
                  </a:lnTo>
                  <a:lnTo>
                    <a:pt x="116" y="20"/>
                  </a:lnTo>
                  <a:close/>
                  <a:moveTo>
                    <a:pt x="68" y="109"/>
                  </a:moveTo>
                  <a:lnTo>
                    <a:pt x="155" y="160"/>
                  </a:lnTo>
                  <a:lnTo>
                    <a:pt x="110" y="191"/>
                  </a:lnTo>
                  <a:lnTo>
                    <a:pt x="29" y="141"/>
                  </a:lnTo>
                  <a:lnTo>
                    <a:pt x="68" y="109"/>
                  </a:lnTo>
                  <a:close/>
                  <a:moveTo>
                    <a:pt x="75" y="187"/>
                  </a:moveTo>
                  <a:lnTo>
                    <a:pt x="112" y="211"/>
                  </a:lnTo>
                  <a:lnTo>
                    <a:pt x="161" y="174"/>
                  </a:lnTo>
                  <a:lnTo>
                    <a:pt x="161" y="262"/>
                  </a:lnTo>
                  <a:lnTo>
                    <a:pt x="75" y="211"/>
                  </a:lnTo>
                  <a:lnTo>
                    <a:pt x="75" y="187"/>
                  </a:lnTo>
                  <a:close/>
                  <a:moveTo>
                    <a:pt x="261" y="211"/>
                  </a:moveTo>
                  <a:lnTo>
                    <a:pt x="176" y="262"/>
                  </a:lnTo>
                  <a:lnTo>
                    <a:pt x="176" y="176"/>
                  </a:lnTo>
                  <a:lnTo>
                    <a:pt x="219" y="211"/>
                  </a:lnTo>
                  <a:lnTo>
                    <a:pt x="261" y="185"/>
                  </a:lnTo>
                  <a:lnTo>
                    <a:pt x="261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0600173" y="3497262"/>
              <a:ext cx="1157688" cy="48013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pPr marL="0" marR="0" lvl="0" indent="0" algn="ctr" defTabSz="91366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Staging and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</a:rPr>
                <a:t>deployment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57823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24" dur="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29" dur="5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5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39" dur="5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44" dur="5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49" dur="5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5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54" dur="5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59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2.77556E-17 -3.7037E-6 L 2.77556E-17 0.02616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2"/>
          <p:cNvSpPr/>
          <p:nvPr/>
        </p:nvSpPr>
        <p:spPr bwMode="auto">
          <a:xfrm>
            <a:off x="2103553" y="2029451"/>
            <a:ext cx="8174792" cy="3989278"/>
          </a:xfrm>
          <a:prstGeom prst="roundRect">
            <a:avLst>
              <a:gd name="adj" fmla="val 4889"/>
            </a:avLst>
          </a:prstGeom>
          <a:solidFill>
            <a:srgbClr val="0078D7">
              <a:lumMod val="75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03" tIns="146241" rIns="182803" bIns="14624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03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038631" y="3805074"/>
            <a:ext cx="462445" cy="272342"/>
            <a:chOff x="4924540" y="2915646"/>
            <a:chExt cx="462708" cy="272496"/>
          </a:xfrm>
          <a:solidFill>
            <a:srgbClr val="FFFFFF"/>
          </a:solidFill>
        </p:grpSpPr>
        <p:sp>
          <p:nvSpPr>
            <p:cNvPr id="18" name="Rectangle 17"/>
            <p:cNvSpPr/>
            <p:nvPr/>
          </p:nvSpPr>
          <p:spPr bwMode="auto">
            <a:xfrm>
              <a:off x="4924540" y="2915646"/>
              <a:ext cx="462708" cy="85209"/>
            </a:xfrm>
            <a:prstGeom prst="rect">
              <a:avLst/>
            </a:prstGeom>
            <a:grp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776" tIns="146219" rIns="182776" bIns="146219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1854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4924540" y="3102933"/>
              <a:ext cx="462708" cy="85209"/>
            </a:xfrm>
            <a:prstGeom prst="rect">
              <a:avLst/>
            </a:prstGeom>
            <a:grp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776" tIns="146219" rIns="182776" bIns="146219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1854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6629" y="2557732"/>
            <a:ext cx="2879559" cy="2869047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7056082" y="2216057"/>
            <a:ext cx="2587807" cy="3543779"/>
            <a:chOff x="6325445" y="2030785"/>
            <a:chExt cx="2588909" cy="354528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62846" y="4868862"/>
              <a:ext cx="434875" cy="434876"/>
            </a:xfrm>
            <a:prstGeom prst="flowChartOffpageConnector">
              <a:avLst/>
            </a:prstGeom>
            <a:noFill/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8445" y="2377802"/>
              <a:ext cx="473304" cy="462268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5445" y="3961154"/>
              <a:ext cx="519305" cy="518725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02625" y="3138601"/>
              <a:ext cx="364944" cy="524022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6827873" y="2030785"/>
              <a:ext cx="2086481" cy="3545288"/>
            </a:xfrm>
            <a:prstGeom prst="rect">
              <a:avLst/>
            </a:prstGeom>
            <a:noFill/>
          </p:spPr>
          <p:txBody>
            <a:bodyPr wrap="none" lIns="182803" tIns="146241" rIns="182803" bIns="146241" rtlCol="0">
              <a:spAutoFit/>
            </a:bodyPr>
            <a:lstStyle/>
            <a:p>
              <a:pPr marL="0" marR="0" lvl="0" indent="0" defTabSz="932302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FFFFFF"/>
                      </a:gs>
                      <a:gs pos="58407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</a:rPr>
                <a:t>Web apps</a:t>
              </a:r>
            </a:p>
            <a:p>
              <a:pPr marL="0" marR="0" lvl="0" indent="0" defTabSz="932302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FFFFFF"/>
                      </a:gs>
                      <a:gs pos="58407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</a:rPr>
                <a:t>Mobile apps</a:t>
              </a:r>
            </a:p>
            <a:p>
              <a:pPr marL="0" marR="0" lvl="0" indent="0" defTabSz="932302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FFFFFF"/>
                      </a:gs>
                      <a:gs pos="58407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</a:rPr>
                <a:t>Logic apps</a:t>
              </a:r>
            </a:p>
            <a:p>
              <a:pPr marL="0" marR="0" lvl="0" indent="0" defTabSz="932302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7434">
                        <a:srgbClr val="FFFFFF"/>
                      </a:gs>
                      <a:gs pos="58407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</a:rPr>
                <a:t>API apps</a:t>
              </a:r>
            </a:p>
          </p:txBody>
        </p:sp>
      </p:grpSp>
      <p:sp>
        <p:nvSpPr>
          <p:cNvPr id="32" name="Title 2"/>
          <p:cNvSpPr txBox="1">
            <a:spLocks/>
          </p:cNvSpPr>
          <p:nvPr/>
        </p:nvSpPr>
        <p:spPr>
          <a:xfrm>
            <a:off x="529971" y="449128"/>
            <a:ext cx="11305918" cy="9170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379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98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  <a:t>Azure App Service</a:t>
            </a:r>
            <a:br>
              <a:rPr kumimoji="0" lang="en-US" sz="4798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</a:br>
            <a:r>
              <a:rPr kumimoji="0" lang="en-US" sz="3598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/>
                <a:ea typeface="+mj-ea"/>
                <a:cs typeface="+mj-cs"/>
              </a:rPr>
              <a:t>Build and scale great w</a:t>
            </a:r>
            <a:r>
              <a:rPr kumimoji="0" lang="en-US" sz="3598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/>
                <a:ea typeface="+mj-ea"/>
                <a:cs typeface="+mj-cs"/>
              </a:rPr>
              <a:t>eb</a:t>
            </a:r>
            <a:r>
              <a:rPr kumimoji="0" lang="en-US" sz="3598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/>
                <a:ea typeface="+mj-ea"/>
                <a:cs typeface="+mj-cs"/>
              </a:rPr>
              <a:t> and mobile apps</a:t>
            </a:r>
            <a:endParaRPr kumimoji="0" lang="en-US" sz="1398" b="0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chemeClr val="tx2"/>
                  </a:gs>
                  <a:gs pos="0">
                    <a:schemeClr val="tx2"/>
                  </a:gs>
                </a:gsLst>
                <a:lin ang="5400000" scaled="1"/>
              </a:gradFill>
              <a:effectLst/>
              <a:uLnTx/>
              <a:uFillTx/>
              <a:latin typeface="Segoe UI Ligh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925338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architecture example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004" t="-3119" r="-6004" b="-4708"/>
          <a:stretch/>
        </p:blipFill>
        <p:spPr>
          <a:xfrm>
            <a:off x="2103438" y="1212849"/>
            <a:ext cx="8229600" cy="548481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1" name="Rectangle 10"/>
          <p:cNvSpPr/>
          <p:nvPr/>
        </p:nvSpPr>
        <p:spPr bwMode="auto">
          <a:xfrm>
            <a:off x="7818437" y="2430462"/>
            <a:ext cx="990600" cy="1066800"/>
          </a:xfrm>
          <a:prstGeom prst="rect">
            <a:avLst/>
          </a:prstGeom>
          <a:solidFill>
            <a:srgbClr val="F1F1F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081" y="2355992"/>
            <a:ext cx="1035103" cy="120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176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230e9df3-be65-4c73-a93b-d1236ebd677e"/>
    <ds:schemaRef ds:uri="8ff673fc-3231-4e3a-893b-6d7f7cd32766"/>
    <ds:schemaRef ds:uri="http://purl.org/dc/elements/1.1/"/>
    <ds:schemaRef ds:uri="http://schemas.microsoft.com/office/2006/metadata/properties"/>
    <ds:schemaRef ds:uri="01c77077-aee4-4b5f-bd4e-9cd40a6fff29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100</TotalTime>
  <Words>1377</Words>
  <Application>Microsoft Office PowerPoint</Application>
  <PresentationFormat>Custom</PresentationFormat>
  <Paragraphs>285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26</vt:i4>
      </vt:variant>
    </vt:vector>
  </HeadingPairs>
  <TitlesOfParts>
    <vt:vector size="43" baseType="lpstr">
      <vt:lpstr>MS PGothic</vt:lpstr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How to select the right Azure service</vt:lpstr>
      <vt:lpstr>Balance of responsibility </vt:lpstr>
      <vt:lpstr>Benefits of Microsoft Azure PaaS Forrester total economic impact results</vt:lpstr>
      <vt:lpstr>Azure Application Platform</vt:lpstr>
      <vt:lpstr>App Service</vt:lpstr>
      <vt:lpstr>Azure App Service</vt:lpstr>
      <vt:lpstr>Azure App Service</vt:lpstr>
      <vt:lpstr>PowerPoint Presentation</vt:lpstr>
      <vt:lpstr>Solution architecture example</vt:lpstr>
      <vt:lpstr>Azure Functions</vt:lpstr>
      <vt:lpstr>Solution architecture Example: serverless mobile back ends</vt:lpstr>
      <vt:lpstr>Azure Functions</vt:lpstr>
      <vt:lpstr>Service Fabric</vt:lpstr>
      <vt:lpstr>The rise of cloud apps and microservices</vt:lpstr>
      <vt:lpstr>Modernization  with microservices</vt:lpstr>
      <vt:lpstr>Microservice tools and approaches</vt:lpstr>
      <vt:lpstr>PowerPoint Presentation</vt:lpstr>
      <vt:lpstr>Containers</vt:lpstr>
      <vt:lpstr>Common pain points</vt:lpstr>
      <vt:lpstr>Why not just Virtualize?</vt:lpstr>
      <vt:lpstr>The container revolution</vt:lpstr>
      <vt:lpstr>Why do we need containers?</vt:lpstr>
      <vt:lpstr>Container adoption trends</vt:lpstr>
      <vt:lpstr>PowerPoint Presentation</vt:lpstr>
      <vt:lpstr>So what should you do next?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3</cp:revision>
  <dcterms:created xsi:type="dcterms:W3CDTF">2016-09-26T14:58:45Z</dcterms:created>
  <dcterms:modified xsi:type="dcterms:W3CDTF">2016-10-13T22:44:00Z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